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75" r:id="rId13"/>
    <p:sldId id="274" r:id="rId14"/>
    <p:sldId id="269" r:id="rId15"/>
    <p:sldId id="268" r:id="rId16"/>
    <p:sldId id="270" r:id="rId17"/>
    <p:sldId id="271" r:id="rId18"/>
    <p:sldId id="272" r:id="rId19"/>
    <p:sldId id="273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aseline="0" dirty="0"/>
              <a:t>TCC Region - Previous, Current and 5-year Demand for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homes built in previous 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Upper Kuskokwim</c:v>
                </c:pt>
                <c:pt idx="1">
                  <c:v>Yukon Koyukuk</c:v>
                </c:pt>
                <c:pt idx="2">
                  <c:v>Yukon Tanana</c:v>
                </c:pt>
                <c:pt idx="3">
                  <c:v>Yukon Flats</c:v>
                </c:pt>
                <c:pt idx="4">
                  <c:v>Upper Tanana</c:v>
                </c:pt>
                <c:pt idx="5">
                  <c:v>Lower Yukon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16</c:v>
                </c:pt>
                <c:pt idx="2">
                  <c:v>21</c:v>
                </c:pt>
                <c:pt idx="3">
                  <c:v>19</c:v>
                </c:pt>
                <c:pt idx="4">
                  <c:v>4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F-43E4-9C98-A6DF40CFEA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of new homes currently needed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Upper Kuskokwim</c:v>
                </c:pt>
                <c:pt idx="1">
                  <c:v>Yukon Koyukuk</c:v>
                </c:pt>
                <c:pt idx="2">
                  <c:v>Yukon Tanana</c:v>
                </c:pt>
                <c:pt idx="3">
                  <c:v>Yukon Flats</c:v>
                </c:pt>
                <c:pt idx="4">
                  <c:v>Upper Tanana</c:v>
                </c:pt>
                <c:pt idx="5">
                  <c:v>Lower Yukon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17</c:v>
                </c:pt>
                <c:pt idx="1">
                  <c:v>103</c:v>
                </c:pt>
                <c:pt idx="2">
                  <c:v>99</c:v>
                </c:pt>
                <c:pt idx="3">
                  <c:v>78</c:v>
                </c:pt>
                <c:pt idx="4">
                  <c:v>107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F-43E4-9C98-A6DF40CFEA4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Estimated # of new homes needed in 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Upper Kuskokwim</c:v>
                </c:pt>
                <c:pt idx="1">
                  <c:v>Yukon Koyukuk</c:v>
                </c:pt>
                <c:pt idx="2">
                  <c:v>Yukon Tanana</c:v>
                </c:pt>
                <c:pt idx="3">
                  <c:v>Yukon Flats</c:v>
                </c:pt>
                <c:pt idx="4">
                  <c:v>Upper Tanana</c:v>
                </c:pt>
                <c:pt idx="5">
                  <c:v>Lower Yukon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</c:v>
                </c:pt>
                <c:pt idx="1">
                  <c:v>57</c:v>
                </c:pt>
                <c:pt idx="2">
                  <c:v>104</c:v>
                </c:pt>
                <c:pt idx="3">
                  <c:v>93</c:v>
                </c:pt>
                <c:pt idx="4">
                  <c:v>85</c:v>
                </c:pt>
                <c:pt idx="5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F-43E4-9C98-A6DF40CFEA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591752"/>
        <c:axId val="389592736"/>
      </c:barChart>
      <c:catAx>
        <c:axId val="38959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2736"/>
        <c:crosses val="autoZero"/>
        <c:auto val="1"/>
        <c:lblAlgn val="ctr"/>
        <c:lblOffset val="100"/>
        <c:noMultiLvlLbl val="0"/>
      </c:catAx>
      <c:valAx>
        <c:axId val="3895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aseline="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aseline="0" dirty="0"/>
              <a:t>Upper Kuskokwim – Previous, Current and 5-year Demand for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homes built in previous 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McGrath</c:v>
                </c:pt>
                <c:pt idx="1">
                  <c:v>Nikolai</c:v>
                </c:pt>
                <c:pt idx="2">
                  <c:v>Takotna</c:v>
                </c:pt>
                <c:pt idx="3">
                  <c:v>Telida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FF-4351-A437-DBEA756D44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of new homes currently needed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McGrath</c:v>
                </c:pt>
                <c:pt idx="1">
                  <c:v>Nikolai</c:v>
                </c:pt>
                <c:pt idx="2">
                  <c:v>Takotna</c:v>
                </c:pt>
                <c:pt idx="3">
                  <c:v>Telida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FF-4351-A437-DBEA756D44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Estimated # of new homes needed in 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McGrath</c:v>
                </c:pt>
                <c:pt idx="1">
                  <c:v>Nikolai</c:v>
                </c:pt>
                <c:pt idx="2">
                  <c:v>Takotna</c:v>
                </c:pt>
                <c:pt idx="3">
                  <c:v>Telida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FF-4351-A437-DBEA756D443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591752"/>
        <c:axId val="389592736"/>
      </c:barChart>
      <c:catAx>
        <c:axId val="38959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2736"/>
        <c:crosses val="autoZero"/>
        <c:auto val="1"/>
        <c:lblAlgn val="ctr"/>
        <c:lblOffset val="100"/>
        <c:noMultiLvlLbl val="0"/>
      </c:catAx>
      <c:valAx>
        <c:axId val="3895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aseline="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Yukon Koyukuk - Previous, Current and 5-year Demand for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homes built in previous 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Huslia</c:v>
                </c:pt>
                <c:pt idx="1">
                  <c:v>Kaltag</c:v>
                </c:pt>
                <c:pt idx="2">
                  <c:v>Koyukuk</c:v>
                </c:pt>
                <c:pt idx="3">
                  <c:v>Galena</c:v>
                </c:pt>
                <c:pt idx="4">
                  <c:v>Nulato</c:v>
                </c:pt>
                <c:pt idx="5">
                  <c:v>Ruby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5-4BA7-B2CD-F4ED7F8910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of new homes currently needed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Huslia</c:v>
                </c:pt>
                <c:pt idx="1">
                  <c:v>Kaltag</c:v>
                </c:pt>
                <c:pt idx="2">
                  <c:v>Koyukuk</c:v>
                </c:pt>
                <c:pt idx="3">
                  <c:v>Galena</c:v>
                </c:pt>
                <c:pt idx="4">
                  <c:v>Nulato</c:v>
                </c:pt>
                <c:pt idx="5">
                  <c:v>Ruby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46</c:v>
                </c:pt>
                <c:pt idx="1">
                  <c:v>10</c:v>
                </c:pt>
                <c:pt idx="2">
                  <c:v>19</c:v>
                </c:pt>
                <c:pt idx="3">
                  <c:v>1</c:v>
                </c:pt>
                <c:pt idx="4">
                  <c:v>7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E5-4BA7-B2CD-F4ED7F8910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Estimated # of new homes needed in 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Huslia</c:v>
                </c:pt>
                <c:pt idx="1">
                  <c:v>Kaltag</c:v>
                </c:pt>
                <c:pt idx="2">
                  <c:v>Koyukuk</c:v>
                </c:pt>
                <c:pt idx="3">
                  <c:v>Galena</c:v>
                </c:pt>
                <c:pt idx="4">
                  <c:v>Nulato</c:v>
                </c:pt>
                <c:pt idx="5">
                  <c:v>Ruby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17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E5-4BA7-B2CD-F4ED7F8910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591752"/>
        <c:axId val="389592736"/>
      </c:barChart>
      <c:catAx>
        <c:axId val="38959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2736"/>
        <c:crosses val="autoZero"/>
        <c:auto val="1"/>
        <c:lblAlgn val="ctr"/>
        <c:lblOffset val="100"/>
        <c:noMultiLvlLbl val="0"/>
      </c:catAx>
      <c:valAx>
        <c:axId val="3895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aseline="0"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aseline="0" dirty="0"/>
              <a:t>Yukon Tanana - Previous, Current and 5-year Demand for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homes built in previous 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Alatna</c:v>
                </c:pt>
                <c:pt idx="1">
                  <c:v>Allakaket</c:v>
                </c:pt>
                <c:pt idx="2">
                  <c:v>Evansville</c:v>
                </c:pt>
                <c:pt idx="3">
                  <c:v>Hughes</c:v>
                </c:pt>
                <c:pt idx="4">
                  <c:v>Manley Hot Springs</c:v>
                </c:pt>
                <c:pt idx="5">
                  <c:v>Minto</c:v>
                </c:pt>
                <c:pt idx="6">
                  <c:v>Nenana</c:v>
                </c:pt>
                <c:pt idx="7">
                  <c:v>Rampart</c:v>
                </c:pt>
                <c:pt idx="8">
                  <c:v>Stevens Village</c:v>
                </c:pt>
                <c:pt idx="9">
                  <c:v>Tanana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5</c:v>
                </c:pt>
                <c:pt idx="8">
                  <c:v>0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FC-4D3E-9912-584E977073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of new homes currently needed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Alatna</c:v>
                </c:pt>
                <c:pt idx="1">
                  <c:v>Allakaket</c:v>
                </c:pt>
                <c:pt idx="2">
                  <c:v>Evansville</c:v>
                </c:pt>
                <c:pt idx="3">
                  <c:v>Hughes</c:v>
                </c:pt>
                <c:pt idx="4">
                  <c:v>Manley Hot Springs</c:v>
                </c:pt>
                <c:pt idx="5">
                  <c:v>Minto</c:v>
                </c:pt>
                <c:pt idx="6">
                  <c:v>Nenana</c:v>
                </c:pt>
                <c:pt idx="7">
                  <c:v>Rampart</c:v>
                </c:pt>
                <c:pt idx="8">
                  <c:v>Stevens Village</c:v>
                </c:pt>
                <c:pt idx="9">
                  <c:v>Tanana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5</c:v>
                </c:pt>
                <c:pt idx="3">
                  <c:v>10</c:v>
                </c:pt>
                <c:pt idx="4">
                  <c:v>0</c:v>
                </c:pt>
                <c:pt idx="5">
                  <c:v>15</c:v>
                </c:pt>
                <c:pt idx="6">
                  <c:v>10</c:v>
                </c:pt>
                <c:pt idx="7">
                  <c:v>2</c:v>
                </c:pt>
                <c:pt idx="8">
                  <c:v>10</c:v>
                </c:pt>
                <c:pt idx="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FC-4D3E-9912-584E9770730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Estimated # of new homes needed in 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Alatna</c:v>
                </c:pt>
                <c:pt idx="1">
                  <c:v>Allakaket</c:v>
                </c:pt>
                <c:pt idx="2">
                  <c:v>Evansville</c:v>
                </c:pt>
                <c:pt idx="3">
                  <c:v>Hughes</c:v>
                </c:pt>
                <c:pt idx="4">
                  <c:v>Manley Hot Springs</c:v>
                </c:pt>
                <c:pt idx="5">
                  <c:v>Minto</c:v>
                </c:pt>
                <c:pt idx="6">
                  <c:v>Nenana</c:v>
                </c:pt>
                <c:pt idx="7">
                  <c:v>Rampart</c:v>
                </c:pt>
                <c:pt idx="8">
                  <c:v>Stevens Village</c:v>
                </c:pt>
                <c:pt idx="9">
                  <c:v>Tanana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</c:v>
                </c:pt>
                <c:pt idx="1">
                  <c:v>15</c:v>
                </c:pt>
                <c:pt idx="2">
                  <c:v>5</c:v>
                </c:pt>
                <c:pt idx="3">
                  <c:v>10</c:v>
                </c:pt>
                <c:pt idx="4">
                  <c:v>0</c:v>
                </c:pt>
                <c:pt idx="5">
                  <c:v>10</c:v>
                </c:pt>
                <c:pt idx="6">
                  <c:v>25</c:v>
                </c:pt>
                <c:pt idx="7">
                  <c:v>10</c:v>
                </c:pt>
                <c:pt idx="8">
                  <c:v>2</c:v>
                </c:pt>
                <c:pt idx="9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FC-4D3E-9912-584E9770730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591752"/>
        <c:axId val="389592736"/>
      </c:barChart>
      <c:catAx>
        <c:axId val="38959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2736"/>
        <c:crosses val="autoZero"/>
        <c:auto val="1"/>
        <c:lblAlgn val="ctr"/>
        <c:lblOffset val="100"/>
        <c:noMultiLvlLbl val="0"/>
      </c:catAx>
      <c:valAx>
        <c:axId val="3895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aseline="0"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Yukon Flats – Previous, Current and 5-year Demand for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homes built in previous 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Arctic Village</c:v>
                </c:pt>
                <c:pt idx="1">
                  <c:v>Beaver</c:v>
                </c:pt>
                <c:pt idx="2">
                  <c:v>Birch Creek</c:v>
                </c:pt>
                <c:pt idx="3">
                  <c:v>Circle</c:v>
                </c:pt>
                <c:pt idx="4">
                  <c:v>Chalkyitsik</c:v>
                </c:pt>
                <c:pt idx="5">
                  <c:v>Fort Yukon</c:v>
                </c:pt>
                <c:pt idx="6">
                  <c:v>Venetie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10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39-469D-9A10-CD5136325A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of new homes currently needed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Arctic Village</c:v>
                </c:pt>
                <c:pt idx="1">
                  <c:v>Beaver</c:v>
                </c:pt>
                <c:pt idx="2">
                  <c:v>Birch Creek</c:v>
                </c:pt>
                <c:pt idx="3">
                  <c:v>Circle</c:v>
                </c:pt>
                <c:pt idx="4">
                  <c:v>Chalkyitsik</c:v>
                </c:pt>
                <c:pt idx="5">
                  <c:v>Fort Yukon</c:v>
                </c:pt>
                <c:pt idx="6">
                  <c:v>Venetie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20</c:v>
                </c:pt>
                <c:pt idx="4">
                  <c:v>2</c:v>
                </c:pt>
                <c:pt idx="5">
                  <c:v>29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39-469D-9A10-CD5136325A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Estimated # of new homes needed in 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Arctic Village</c:v>
                </c:pt>
                <c:pt idx="1">
                  <c:v>Beaver</c:v>
                </c:pt>
                <c:pt idx="2">
                  <c:v>Birch Creek</c:v>
                </c:pt>
                <c:pt idx="3">
                  <c:v>Circle</c:v>
                </c:pt>
                <c:pt idx="4">
                  <c:v>Chalkyitsik</c:v>
                </c:pt>
                <c:pt idx="5">
                  <c:v>Fort Yukon</c:v>
                </c:pt>
                <c:pt idx="6">
                  <c:v>Venetie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10</c:v>
                </c:pt>
                <c:pt idx="1">
                  <c:v>4</c:v>
                </c:pt>
                <c:pt idx="2">
                  <c:v>4</c:v>
                </c:pt>
                <c:pt idx="3">
                  <c:v>25</c:v>
                </c:pt>
                <c:pt idx="4">
                  <c:v>10</c:v>
                </c:pt>
                <c:pt idx="5">
                  <c:v>25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39-469D-9A10-CD5136325A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591752"/>
        <c:axId val="389592736"/>
      </c:barChart>
      <c:catAx>
        <c:axId val="38959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2736"/>
        <c:crosses val="autoZero"/>
        <c:auto val="1"/>
        <c:lblAlgn val="ctr"/>
        <c:lblOffset val="100"/>
        <c:noMultiLvlLbl val="0"/>
      </c:catAx>
      <c:valAx>
        <c:axId val="3895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aseline="0"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u="sng" dirty="0"/>
              <a:t>Upper</a:t>
            </a:r>
            <a:r>
              <a:rPr lang="en-US" u="sng" baseline="0" dirty="0"/>
              <a:t> Tanana</a:t>
            </a:r>
            <a:r>
              <a:rPr lang="en-US" u="sng" dirty="0"/>
              <a:t> </a:t>
            </a:r>
            <a:r>
              <a:rPr lang="en-US" dirty="0"/>
              <a:t>- Previous,</a:t>
            </a:r>
            <a:r>
              <a:rPr lang="en-US" baseline="0" dirty="0"/>
              <a:t> </a:t>
            </a:r>
            <a:r>
              <a:rPr lang="en-US" dirty="0"/>
              <a:t>Current and 5-year Demand for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homes built in previous 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Dot Lake</c:v>
                </c:pt>
                <c:pt idx="1">
                  <c:v>Eagle</c:v>
                </c:pt>
                <c:pt idx="2">
                  <c:v>Healy Lake</c:v>
                </c:pt>
                <c:pt idx="3">
                  <c:v>Northway</c:v>
                </c:pt>
                <c:pt idx="4">
                  <c:v>Tanacross</c:v>
                </c:pt>
                <c:pt idx="5">
                  <c:v>Tetlin</c:v>
                </c:pt>
                <c:pt idx="6">
                  <c:v>Tok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15-460D-8EAB-5ECD92BCDF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of new homes currently needed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Dot Lake</c:v>
                </c:pt>
                <c:pt idx="1">
                  <c:v>Eagle</c:v>
                </c:pt>
                <c:pt idx="2">
                  <c:v>Healy Lake</c:v>
                </c:pt>
                <c:pt idx="3">
                  <c:v>Northway</c:v>
                </c:pt>
                <c:pt idx="4">
                  <c:v>Tanacross</c:v>
                </c:pt>
                <c:pt idx="5">
                  <c:v>Tetlin</c:v>
                </c:pt>
                <c:pt idx="6">
                  <c:v>Tok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10</c:v>
                </c:pt>
                <c:pt idx="5">
                  <c:v>15</c:v>
                </c:pt>
                <c:pt idx="6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15-460D-8EAB-5ECD92BCDF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Estimated # of new homes needed in 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Dot Lake</c:v>
                </c:pt>
                <c:pt idx="1">
                  <c:v>Eagle</c:v>
                </c:pt>
                <c:pt idx="2">
                  <c:v>Healy Lake</c:v>
                </c:pt>
                <c:pt idx="3">
                  <c:v>Northway</c:v>
                </c:pt>
                <c:pt idx="4">
                  <c:v>Tanacross</c:v>
                </c:pt>
                <c:pt idx="5">
                  <c:v>Tetlin</c:v>
                </c:pt>
                <c:pt idx="6">
                  <c:v>Tok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10</c:v>
                </c:pt>
                <c:pt idx="4">
                  <c:v>10</c:v>
                </c:pt>
                <c:pt idx="5">
                  <c:v>25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15-460D-8EAB-5ECD92BCDF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591752"/>
        <c:axId val="389592736"/>
      </c:barChart>
      <c:catAx>
        <c:axId val="38959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2736"/>
        <c:crosses val="autoZero"/>
        <c:auto val="1"/>
        <c:lblAlgn val="ctr"/>
        <c:lblOffset val="100"/>
        <c:noMultiLvlLbl val="0"/>
      </c:catAx>
      <c:valAx>
        <c:axId val="3895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Lower Yukon – Previous, Current and 5-year Demand for Housing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homes built in previous 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Anvik</c:v>
                </c:pt>
                <c:pt idx="1">
                  <c:v>Grayling</c:v>
                </c:pt>
                <c:pt idx="2">
                  <c:v>Holy Cross</c:v>
                </c:pt>
                <c:pt idx="3">
                  <c:v>Shageluk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10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1-4BD9-AD10-4CD7FF4E26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of new homes currently needed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Anvik</c:v>
                </c:pt>
                <c:pt idx="1">
                  <c:v>Grayling</c:v>
                </c:pt>
                <c:pt idx="2">
                  <c:v>Holy Cross</c:v>
                </c:pt>
                <c:pt idx="3">
                  <c:v>Shageluk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36</c:v>
                </c:pt>
                <c:pt idx="2">
                  <c:v>11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51-4BD9-AD10-4CD7FF4E26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Estimated # of new homes needed in 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Anvik</c:v>
                </c:pt>
                <c:pt idx="1">
                  <c:v>Grayling</c:v>
                </c:pt>
                <c:pt idx="2">
                  <c:v>Holy Cross</c:v>
                </c:pt>
                <c:pt idx="3">
                  <c:v>Shageluk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51-4BD9-AD10-4CD7FF4E26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591752"/>
        <c:axId val="389592736"/>
      </c:barChart>
      <c:catAx>
        <c:axId val="38959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2736"/>
        <c:crosses val="autoZero"/>
        <c:auto val="1"/>
        <c:lblAlgn val="ctr"/>
        <c:lblOffset val="100"/>
        <c:noMultiLvlLbl val="0"/>
      </c:catAx>
      <c:valAx>
        <c:axId val="3895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59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aseline="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21BE9-EC67-4A01-AD09-B487194E6B36}" type="doc">
      <dgm:prSet loTypeId="urn:microsoft.com/office/officeart/2018/5/layout/CenteredIconLabelDescriptionList" loCatId="icon" qsTypeId="urn:microsoft.com/office/officeart/2005/8/quickstyle/simple4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8E492B0E-AE6A-47DA-8F3E-C0E619676DB3}">
      <dgm:prSet/>
      <dgm:spPr/>
      <dgm:t>
        <a:bodyPr/>
        <a:lstStyle/>
        <a:p>
          <a:pPr>
            <a:defRPr b="1"/>
          </a:pPr>
          <a:r>
            <a:rPr lang="en-US" dirty="0"/>
            <a:t>Homebuilders in the region</a:t>
          </a:r>
        </a:p>
      </dgm:t>
    </dgm:pt>
    <dgm:pt modelId="{4788CF43-AAD7-4603-8C11-CD69A0E1D613}" type="parTrans" cxnId="{B93ECC57-3FD3-448B-9671-8B1C406FD682}">
      <dgm:prSet/>
      <dgm:spPr/>
      <dgm:t>
        <a:bodyPr/>
        <a:lstStyle/>
        <a:p>
          <a:endParaRPr lang="en-US"/>
        </a:p>
      </dgm:t>
    </dgm:pt>
    <dgm:pt modelId="{5ADC0B15-B877-4EFF-999E-A7E2D61FB69E}" type="sibTrans" cxnId="{B93ECC57-3FD3-448B-9671-8B1C406FD682}">
      <dgm:prSet/>
      <dgm:spPr/>
      <dgm:t>
        <a:bodyPr/>
        <a:lstStyle/>
        <a:p>
          <a:endParaRPr lang="en-US"/>
        </a:p>
      </dgm:t>
    </dgm:pt>
    <dgm:pt modelId="{23C2E50F-8742-4038-BCEC-9FB8710EA0B5}">
      <dgm:prSet/>
      <dgm:spPr/>
      <dgm:t>
        <a:bodyPr/>
        <a:lstStyle/>
        <a:p>
          <a:r>
            <a:rPr lang="en-US" dirty="0"/>
            <a:t>TCC</a:t>
          </a:r>
        </a:p>
      </dgm:t>
    </dgm:pt>
    <dgm:pt modelId="{0C11EFD7-AC94-45CB-9553-9DB608AFBADB}" type="parTrans" cxnId="{7A540FEA-BB14-4272-B31D-F166B1C68E69}">
      <dgm:prSet/>
      <dgm:spPr/>
      <dgm:t>
        <a:bodyPr/>
        <a:lstStyle/>
        <a:p>
          <a:endParaRPr lang="en-US"/>
        </a:p>
      </dgm:t>
    </dgm:pt>
    <dgm:pt modelId="{B9E3D408-3ECF-44F7-8291-A455EB423A38}" type="sibTrans" cxnId="{7A540FEA-BB14-4272-B31D-F166B1C68E69}">
      <dgm:prSet/>
      <dgm:spPr/>
      <dgm:t>
        <a:bodyPr/>
        <a:lstStyle/>
        <a:p>
          <a:endParaRPr lang="en-US"/>
        </a:p>
      </dgm:t>
    </dgm:pt>
    <dgm:pt modelId="{74038796-06BB-4C2D-AED4-B7D01053CC61}">
      <dgm:prSet/>
      <dgm:spPr/>
      <dgm:t>
        <a:bodyPr/>
        <a:lstStyle/>
        <a:p>
          <a:r>
            <a:rPr lang="en-US" dirty="0"/>
            <a:t>IRHA</a:t>
          </a:r>
        </a:p>
      </dgm:t>
    </dgm:pt>
    <dgm:pt modelId="{BFE1BE7B-543E-40FD-9F95-87AD6E7AFCD5}" type="parTrans" cxnId="{FA68521C-D9B0-4B08-B68E-54A2F7B6B54A}">
      <dgm:prSet/>
      <dgm:spPr/>
      <dgm:t>
        <a:bodyPr/>
        <a:lstStyle/>
        <a:p>
          <a:endParaRPr lang="en-US"/>
        </a:p>
      </dgm:t>
    </dgm:pt>
    <dgm:pt modelId="{EA606A3A-7856-45A0-9553-5D4DEDE7C306}" type="sibTrans" cxnId="{FA68521C-D9B0-4B08-B68E-54A2F7B6B54A}">
      <dgm:prSet/>
      <dgm:spPr/>
      <dgm:t>
        <a:bodyPr/>
        <a:lstStyle/>
        <a:p>
          <a:endParaRPr lang="en-US"/>
        </a:p>
      </dgm:t>
    </dgm:pt>
    <dgm:pt modelId="{117801B3-139B-4EC7-A530-E865EBE81ED1}">
      <dgm:prSet/>
      <dgm:spPr/>
      <dgm:t>
        <a:bodyPr/>
        <a:lstStyle/>
        <a:p>
          <a:r>
            <a:rPr lang="en-US" dirty="0"/>
            <a:t>Tribal Housing Authorities</a:t>
          </a:r>
        </a:p>
      </dgm:t>
    </dgm:pt>
    <dgm:pt modelId="{77527B31-E84D-4B69-9B13-2D10B54D5819}" type="parTrans" cxnId="{5EA3FC13-9B9E-4CF9-BE5E-E1CEFBD39E88}">
      <dgm:prSet/>
      <dgm:spPr/>
      <dgm:t>
        <a:bodyPr/>
        <a:lstStyle/>
        <a:p>
          <a:endParaRPr lang="en-US"/>
        </a:p>
      </dgm:t>
    </dgm:pt>
    <dgm:pt modelId="{F689BC7B-9706-45F1-B28A-48F20CB75DCF}" type="sibTrans" cxnId="{5EA3FC13-9B9E-4CF9-BE5E-E1CEFBD39E88}">
      <dgm:prSet/>
      <dgm:spPr/>
      <dgm:t>
        <a:bodyPr/>
        <a:lstStyle/>
        <a:p>
          <a:endParaRPr lang="en-US"/>
        </a:p>
      </dgm:t>
    </dgm:pt>
    <dgm:pt modelId="{28FFE49B-ABD1-4D81-BD7A-EE243FF764A8}">
      <dgm:prSet/>
      <dgm:spPr/>
      <dgm:t>
        <a:bodyPr/>
        <a:lstStyle/>
        <a:p>
          <a:r>
            <a:rPr lang="en-US" dirty="0"/>
            <a:t>Homeowners</a:t>
          </a:r>
        </a:p>
        <a:p>
          <a:r>
            <a:rPr lang="en-US" dirty="0"/>
            <a:t>General Contractors (with Residential Endorsement)</a:t>
          </a:r>
        </a:p>
      </dgm:t>
    </dgm:pt>
    <dgm:pt modelId="{4232B36E-733D-450B-A430-B17DC809C6F2}" type="parTrans" cxnId="{90C2C557-4C21-4EB0-B202-5AB4CF953F88}">
      <dgm:prSet/>
      <dgm:spPr/>
      <dgm:t>
        <a:bodyPr/>
        <a:lstStyle/>
        <a:p>
          <a:endParaRPr lang="en-US"/>
        </a:p>
      </dgm:t>
    </dgm:pt>
    <dgm:pt modelId="{A7ACD8BC-540C-4091-9DD1-82599E281374}" type="sibTrans" cxnId="{90C2C557-4C21-4EB0-B202-5AB4CF953F88}">
      <dgm:prSet/>
      <dgm:spPr/>
      <dgm:t>
        <a:bodyPr/>
        <a:lstStyle/>
        <a:p>
          <a:endParaRPr lang="en-US"/>
        </a:p>
      </dgm:t>
    </dgm:pt>
    <dgm:pt modelId="{06BBEDE9-2B26-4FEE-90E8-000EFF6E9CB8}">
      <dgm:prSet/>
      <dgm:spPr/>
      <dgm:t>
        <a:bodyPr/>
        <a:lstStyle/>
        <a:p>
          <a:pPr>
            <a:defRPr b="1"/>
          </a:pPr>
          <a:r>
            <a:rPr lang="en-US" dirty="0"/>
            <a:t>Estimated Average Cost of Construction = $550,000</a:t>
          </a:r>
        </a:p>
      </dgm:t>
    </dgm:pt>
    <dgm:pt modelId="{06897489-35C1-46C2-AD72-D46AB9032E9A}" type="parTrans" cxnId="{753C7754-C9F7-4F4C-90B4-AA6061EE1CE3}">
      <dgm:prSet/>
      <dgm:spPr/>
      <dgm:t>
        <a:bodyPr/>
        <a:lstStyle/>
        <a:p>
          <a:endParaRPr lang="en-US"/>
        </a:p>
      </dgm:t>
    </dgm:pt>
    <dgm:pt modelId="{6B00506F-E3C3-47B8-8316-5B74C9568C18}" type="sibTrans" cxnId="{753C7754-C9F7-4F4C-90B4-AA6061EE1CE3}">
      <dgm:prSet/>
      <dgm:spPr/>
      <dgm:t>
        <a:bodyPr/>
        <a:lstStyle/>
        <a:p>
          <a:endParaRPr lang="en-US"/>
        </a:p>
      </dgm:t>
    </dgm:pt>
    <dgm:pt modelId="{4EF03AFB-99CE-4B85-BCD6-D321D0714103}" type="pres">
      <dgm:prSet presAssocID="{CE821BE9-EC67-4A01-AD09-B487194E6B36}" presName="root" presStyleCnt="0">
        <dgm:presLayoutVars>
          <dgm:dir/>
          <dgm:resizeHandles val="exact"/>
        </dgm:presLayoutVars>
      </dgm:prSet>
      <dgm:spPr/>
    </dgm:pt>
    <dgm:pt modelId="{2340D295-8013-43F1-A1AF-66B6C5AD5046}" type="pres">
      <dgm:prSet presAssocID="{8E492B0E-AE6A-47DA-8F3E-C0E619676DB3}" presName="compNode" presStyleCnt="0"/>
      <dgm:spPr/>
    </dgm:pt>
    <dgm:pt modelId="{21E78FB5-9EDA-4AF5-A1F8-840CECC42979}" type="pres">
      <dgm:prSet presAssocID="{8E492B0E-AE6A-47DA-8F3E-C0E619676DB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E28CA13C-0583-4E4E-ACA1-9225CD4EE3D7}" type="pres">
      <dgm:prSet presAssocID="{8E492B0E-AE6A-47DA-8F3E-C0E619676DB3}" presName="iconSpace" presStyleCnt="0"/>
      <dgm:spPr/>
    </dgm:pt>
    <dgm:pt modelId="{19BB519F-702F-44D3-A16B-0CFCED00C880}" type="pres">
      <dgm:prSet presAssocID="{8E492B0E-AE6A-47DA-8F3E-C0E619676DB3}" presName="parTx" presStyleLbl="revTx" presStyleIdx="0" presStyleCnt="4">
        <dgm:presLayoutVars>
          <dgm:chMax val="0"/>
          <dgm:chPref val="0"/>
        </dgm:presLayoutVars>
      </dgm:prSet>
      <dgm:spPr/>
    </dgm:pt>
    <dgm:pt modelId="{ABF8E7DE-314F-47D6-AD7F-71061C85A07F}" type="pres">
      <dgm:prSet presAssocID="{8E492B0E-AE6A-47DA-8F3E-C0E619676DB3}" presName="txSpace" presStyleCnt="0"/>
      <dgm:spPr/>
    </dgm:pt>
    <dgm:pt modelId="{0E976C0A-6687-465A-A2F7-6E6A2A546A81}" type="pres">
      <dgm:prSet presAssocID="{8E492B0E-AE6A-47DA-8F3E-C0E619676DB3}" presName="desTx" presStyleLbl="revTx" presStyleIdx="1" presStyleCnt="4">
        <dgm:presLayoutVars/>
      </dgm:prSet>
      <dgm:spPr/>
    </dgm:pt>
    <dgm:pt modelId="{99C7C65E-5BBF-4749-B9DA-650F4B113F7B}" type="pres">
      <dgm:prSet presAssocID="{5ADC0B15-B877-4EFF-999E-A7E2D61FB69E}" presName="sibTrans" presStyleCnt="0"/>
      <dgm:spPr/>
    </dgm:pt>
    <dgm:pt modelId="{76A749C3-EE78-4041-8F66-3EA83D9E5C12}" type="pres">
      <dgm:prSet presAssocID="{06BBEDE9-2B26-4FEE-90E8-000EFF6E9CB8}" presName="compNode" presStyleCnt="0"/>
      <dgm:spPr/>
    </dgm:pt>
    <dgm:pt modelId="{2CF8B4F8-316C-4BAE-961C-06191A742784}" type="pres">
      <dgm:prSet presAssocID="{06BBEDE9-2B26-4FEE-90E8-000EFF6E9CB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72822A92-9286-411E-A8B0-1985095F8F55}" type="pres">
      <dgm:prSet presAssocID="{06BBEDE9-2B26-4FEE-90E8-000EFF6E9CB8}" presName="iconSpace" presStyleCnt="0"/>
      <dgm:spPr/>
    </dgm:pt>
    <dgm:pt modelId="{B35A7E1A-2E78-44C4-92C5-26FA6648F647}" type="pres">
      <dgm:prSet presAssocID="{06BBEDE9-2B26-4FEE-90E8-000EFF6E9CB8}" presName="parTx" presStyleLbl="revTx" presStyleIdx="2" presStyleCnt="4">
        <dgm:presLayoutVars>
          <dgm:chMax val="0"/>
          <dgm:chPref val="0"/>
        </dgm:presLayoutVars>
      </dgm:prSet>
      <dgm:spPr/>
    </dgm:pt>
    <dgm:pt modelId="{019A869C-ADD3-4779-8F55-461B0BB9A351}" type="pres">
      <dgm:prSet presAssocID="{06BBEDE9-2B26-4FEE-90E8-000EFF6E9CB8}" presName="txSpace" presStyleCnt="0"/>
      <dgm:spPr/>
    </dgm:pt>
    <dgm:pt modelId="{6D374CBB-599E-44B0-B5D0-6A3659D355CB}" type="pres">
      <dgm:prSet presAssocID="{06BBEDE9-2B26-4FEE-90E8-000EFF6E9CB8}" presName="desTx" presStyleLbl="revTx" presStyleIdx="3" presStyleCnt="4">
        <dgm:presLayoutVars/>
      </dgm:prSet>
      <dgm:spPr/>
    </dgm:pt>
  </dgm:ptLst>
  <dgm:cxnLst>
    <dgm:cxn modelId="{E5C2E500-4760-436D-9821-4842E71B57B7}" type="presOf" srcId="{CE821BE9-EC67-4A01-AD09-B487194E6B36}" destId="{4EF03AFB-99CE-4B85-BCD6-D321D0714103}" srcOrd="0" destOrd="0" presId="urn:microsoft.com/office/officeart/2018/5/layout/CenteredIconLabelDescriptionList"/>
    <dgm:cxn modelId="{8EC39D0C-BC4C-4E09-80C1-26C461A9100E}" type="presOf" srcId="{23C2E50F-8742-4038-BCEC-9FB8710EA0B5}" destId="{0E976C0A-6687-465A-A2F7-6E6A2A546A81}" srcOrd="0" destOrd="0" presId="urn:microsoft.com/office/officeart/2018/5/layout/CenteredIconLabelDescriptionList"/>
    <dgm:cxn modelId="{5EA3FC13-9B9E-4CF9-BE5E-E1CEFBD39E88}" srcId="{8E492B0E-AE6A-47DA-8F3E-C0E619676DB3}" destId="{117801B3-139B-4EC7-A530-E865EBE81ED1}" srcOrd="2" destOrd="0" parTransId="{77527B31-E84D-4B69-9B13-2D10B54D5819}" sibTransId="{F689BC7B-9706-45F1-B28A-48F20CB75DCF}"/>
    <dgm:cxn modelId="{FA68521C-D9B0-4B08-B68E-54A2F7B6B54A}" srcId="{8E492B0E-AE6A-47DA-8F3E-C0E619676DB3}" destId="{74038796-06BB-4C2D-AED4-B7D01053CC61}" srcOrd="1" destOrd="0" parTransId="{BFE1BE7B-543E-40FD-9F95-87AD6E7AFCD5}" sibTransId="{EA606A3A-7856-45A0-9553-5D4DEDE7C306}"/>
    <dgm:cxn modelId="{694EC42F-CD65-46C4-9510-7E83370CA40F}" type="presOf" srcId="{117801B3-139B-4EC7-A530-E865EBE81ED1}" destId="{0E976C0A-6687-465A-A2F7-6E6A2A546A81}" srcOrd="0" destOrd="2" presId="urn:microsoft.com/office/officeart/2018/5/layout/CenteredIconLabelDescriptionList"/>
    <dgm:cxn modelId="{3C51A15C-D61B-47A1-9207-D2A934394CF3}" type="presOf" srcId="{74038796-06BB-4C2D-AED4-B7D01053CC61}" destId="{0E976C0A-6687-465A-A2F7-6E6A2A546A81}" srcOrd="0" destOrd="1" presId="urn:microsoft.com/office/officeart/2018/5/layout/CenteredIconLabelDescriptionList"/>
    <dgm:cxn modelId="{753C7754-C9F7-4F4C-90B4-AA6061EE1CE3}" srcId="{CE821BE9-EC67-4A01-AD09-B487194E6B36}" destId="{06BBEDE9-2B26-4FEE-90E8-000EFF6E9CB8}" srcOrd="1" destOrd="0" parTransId="{06897489-35C1-46C2-AD72-D46AB9032E9A}" sibTransId="{6B00506F-E3C3-47B8-8316-5B74C9568C18}"/>
    <dgm:cxn modelId="{90C2C557-4C21-4EB0-B202-5AB4CF953F88}" srcId="{8E492B0E-AE6A-47DA-8F3E-C0E619676DB3}" destId="{28FFE49B-ABD1-4D81-BD7A-EE243FF764A8}" srcOrd="3" destOrd="0" parTransId="{4232B36E-733D-450B-A430-B17DC809C6F2}" sibTransId="{A7ACD8BC-540C-4091-9DD1-82599E281374}"/>
    <dgm:cxn modelId="{B93ECC57-3FD3-448B-9671-8B1C406FD682}" srcId="{CE821BE9-EC67-4A01-AD09-B487194E6B36}" destId="{8E492B0E-AE6A-47DA-8F3E-C0E619676DB3}" srcOrd="0" destOrd="0" parTransId="{4788CF43-AAD7-4603-8C11-CD69A0E1D613}" sibTransId="{5ADC0B15-B877-4EFF-999E-A7E2D61FB69E}"/>
    <dgm:cxn modelId="{69EA549A-8B35-415B-B62E-FE4934E23797}" type="presOf" srcId="{06BBEDE9-2B26-4FEE-90E8-000EFF6E9CB8}" destId="{B35A7E1A-2E78-44C4-92C5-26FA6648F647}" srcOrd="0" destOrd="0" presId="urn:microsoft.com/office/officeart/2018/5/layout/CenteredIconLabelDescriptionList"/>
    <dgm:cxn modelId="{BC9DEE9D-3A0F-42CA-9188-49C97EE0BD83}" type="presOf" srcId="{8E492B0E-AE6A-47DA-8F3E-C0E619676DB3}" destId="{19BB519F-702F-44D3-A16B-0CFCED00C880}" srcOrd="0" destOrd="0" presId="urn:microsoft.com/office/officeart/2018/5/layout/CenteredIconLabelDescriptionList"/>
    <dgm:cxn modelId="{CCA168D2-164A-4958-9C3F-22BEF7377627}" type="presOf" srcId="{28FFE49B-ABD1-4D81-BD7A-EE243FF764A8}" destId="{0E976C0A-6687-465A-A2F7-6E6A2A546A81}" srcOrd="0" destOrd="3" presId="urn:microsoft.com/office/officeart/2018/5/layout/CenteredIconLabelDescriptionList"/>
    <dgm:cxn modelId="{7A540FEA-BB14-4272-B31D-F166B1C68E69}" srcId="{8E492B0E-AE6A-47DA-8F3E-C0E619676DB3}" destId="{23C2E50F-8742-4038-BCEC-9FB8710EA0B5}" srcOrd="0" destOrd="0" parTransId="{0C11EFD7-AC94-45CB-9553-9DB608AFBADB}" sibTransId="{B9E3D408-3ECF-44F7-8291-A455EB423A38}"/>
    <dgm:cxn modelId="{87A117D4-1127-4742-B602-723DE6E3D77A}" type="presParOf" srcId="{4EF03AFB-99CE-4B85-BCD6-D321D0714103}" destId="{2340D295-8013-43F1-A1AF-66B6C5AD5046}" srcOrd="0" destOrd="0" presId="urn:microsoft.com/office/officeart/2018/5/layout/CenteredIconLabelDescriptionList"/>
    <dgm:cxn modelId="{2ED23A0C-B4B9-4D41-9C2A-FE8B64F6568E}" type="presParOf" srcId="{2340D295-8013-43F1-A1AF-66B6C5AD5046}" destId="{21E78FB5-9EDA-4AF5-A1F8-840CECC42979}" srcOrd="0" destOrd="0" presId="urn:microsoft.com/office/officeart/2018/5/layout/CenteredIconLabelDescriptionList"/>
    <dgm:cxn modelId="{4CC7F574-E00E-4BDB-8A65-9B207CD5F2D1}" type="presParOf" srcId="{2340D295-8013-43F1-A1AF-66B6C5AD5046}" destId="{E28CA13C-0583-4E4E-ACA1-9225CD4EE3D7}" srcOrd="1" destOrd="0" presId="urn:microsoft.com/office/officeart/2018/5/layout/CenteredIconLabelDescriptionList"/>
    <dgm:cxn modelId="{DA27803D-07F6-4BC4-A7C3-DEA03241324B}" type="presParOf" srcId="{2340D295-8013-43F1-A1AF-66B6C5AD5046}" destId="{19BB519F-702F-44D3-A16B-0CFCED00C880}" srcOrd="2" destOrd="0" presId="urn:microsoft.com/office/officeart/2018/5/layout/CenteredIconLabelDescriptionList"/>
    <dgm:cxn modelId="{EF1BD24E-37A8-44E3-BE82-DFC88AB530DC}" type="presParOf" srcId="{2340D295-8013-43F1-A1AF-66B6C5AD5046}" destId="{ABF8E7DE-314F-47D6-AD7F-71061C85A07F}" srcOrd="3" destOrd="0" presId="urn:microsoft.com/office/officeart/2018/5/layout/CenteredIconLabelDescriptionList"/>
    <dgm:cxn modelId="{8DF0D442-F96D-40ED-B5F4-63A96C5A7628}" type="presParOf" srcId="{2340D295-8013-43F1-A1AF-66B6C5AD5046}" destId="{0E976C0A-6687-465A-A2F7-6E6A2A546A81}" srcOrd="4" destOrd="0" presId="urn:microsoft.com/office/officeart/2018/5/layout/CenteredIconLabelDescriptionList"/>
    <dgm:cxn modelId="{38DFFEA2-C7BC-47EA-971C-871FD50074AB}" type="presParOf" srcId="{4EF03AFB-99CE-4B85-BCD6-D321D0714103}" destId="{99C7C65E-5BBF-4749-B9DA-650F4B113F7B}" srcOrd="1" destOrd="0" presId="urn:microsoft.com/office/officeart/2018/5/layout/CenteredIconLabelDescriptionList"/>
    <dgm:cxn modelId="{DEB9945E-91E7-431A-8557-A5D5DC67B953}" type="presParOf" srcId="{4EF03AFB-99CE-4B85-BCD6-D321D0714103}" destId="{76A749C3-EE78-4041-8F66-3EA83D9E5C12}" srcOrd="2" destOrd="0" presId="urn:microsoft.com/office/officeart/2018/5/layout/CenteredIconLabelDescriptionList"/>
    <dgm:cxn modelId="{9941730F-7FC7-4531-A54F-0D6912823A6C}" type="presParOf" srcId="{76A749C3-EE78-4041-8F66-3EA83D9E5C12}" destId="{2CF8B4F8-316C-4BAE-961C-06191A742784}" srcOrd="0" destOrd="0" presId="urn:microsoft.com/office/officeart/2018/5/layout/CenteredIconLabelDescriptionList"/>
    <dgm:cxn modelId="{61C3A242-4857-49BE-BEC8-A050C83D2C80}" type="presParOf" srcId="{76A749C3-EE78-4041-8F66-3EA83D9E5C12}" destId="{72822A92-9286-411E-A8B0-1985095F8F55}" srcOrd="1" destOrd="0" presId="urn:microsoft.com/office/officeart/2018/5/layout/CenteredIconLabelDescriptionList"/>
    <dgm:cxn modelId="{48ABA596-F1F6-43A7-B7AF-D33DFE0DD8D8}" type="presParOf" srcId="{76A749C3-EE78-4041-8F66-3EA83D9E5C12}" destId="{B35A7E1A-2E78-44C4-92C5-26FA6648F647}" srcOrd="2" destOrd="0" presId="urn:microsoft.com/office/officeart/2018/5/layout/CenteredIconLabelDescriptionList"/>
    <dgm:cxn modelId="{0C607E0E-DB3D-474C-8217-ECB1E7EDADE0}" type="presParOf" srcId="{76A749C3-EE78-4041-8F66-3EA83D9E5C12}" destId="{019A869C-ADD3-4779-8F55-461B0BB9A351}" srcOrd="3" destOrd="0" presId="urn:microsoft.com/office/officeart/2018/5/layout/CenteredIconLabelDescriptionList"/>
    <dgm:cxn modelId="{EA67D6DB-20EC-46FE-86B4-131646EF14D9}" type="presParOf" srcId="{76A749C3-EE78-4041-8F66-3EA83D9E5C12}" destId="{6D374CBB-599E-44B0-B5D0-6A3659D355CB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78FB5-9EDA-4AF5-A1F8-840CECC42979}">
      <dsp:nvSpPr>
        <dsp:cNvPr id="0" name=""/>
        <dsp:cNvSpPr/>
      </dsp:nvSpPr>
      <dsp:spPr>
        <a:xfrm>
          <a:off x="1963800" y="4546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BB519F-702F-44D3-A16B-0CFCED00C880}">
      <dsp:nvSpPr>
        <dsp:cNvPr id="0" name=""/>
        <dsp:cNvSpPr/>
      </dsp:nvSpPr>
      <dsp:spPr>
        <a:xfrm>
          <a:off x="559800" y="174066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Homebuilders in the region</a:t>
          </a:r>
        </a:p>
      </dsp:txBody>
      <dsp:txXfrm>
        <a:off x="559800" y="1740665"/>
        <a:ext cx="4320000" cy="648000"/>
      </dsp:txXfrm>
    </dsp:sp>
    <dsp:sp modelId="{0E976C0A-6687-465A-A2F7-6E6A2A546A81}">
      <dsp:nvSpPr>
        <dsp:cNvPr id="0" name=""/>
        <dsp:cNvSpPr/>
      </dsp:nvSpPr>
      <dsp:spPr>
        <a:xfrm>
          <a:off x="559800" y="2473873"/>
          <a:ext cx="4320000" cy="1831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TCC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IRHA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Tribal Housing Authorities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Homeowners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General Contractors (with Residential Endorsement)</a:t>
          </a:r>
        </a:p>
      </dsp:txBody>
      <dsp:txXfrm>
        <a:off x="559800" y="2473873"/>
        <a:ext cx="4320000" cy="1831996"/>
      </dsp:txXfrm>
    </dsp:sp>
    <dsp:sp modelId="{2CF8B4F8-316C-4BAE-961C-06191A742784}">
      <dsp:nvSpPr>
        <dsp:cNvPr id="0" name=""/>
        <dsp:cNvSpPr/>
      </dsp:nvSpPr>
      <dsp:spPr>
        <a:xfrm>
          <a:off x="7039800" y="45468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5A7E1A-2E78-44C4-92C5-26FA6648F647}">
      <dsp:nvSpPr>
        <dsp:cNvPr id="0" name=""/>
        <dsp:cNvSpPr/>
      </dsp:nvSpPr>
      <dsp:spPr>
        <a:xfrm>
          <a:off x="5635800" y="174066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Estimated Average Cost of Construction = $550,000</a:t>
          </a:r>
        </a:p>
      </dsp:txBody>
      <dsp:txXfrm>
        <a:off x="5635800" y="1740665"/>
        <a:ext cx="4320000" cy="648000"/>
      </dsp:txXfrm>
    </dsp:sp>
    <dsp:sp modelId="{6D374CBB-599E-44B0-B5D0-6A3659D355CB}">
      <dsp:nvSpPr>
        <dsp:cNvPr id="0" name=""/>
        <dsp:cNvSpPr/>
      </dsp:nvSpPr>
      <dsp:spPr>
        <a:xfrm>
          <a:off x="5635800" y="2473873"/>
          <a:ext cx="4320000" cy="1831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CB077-9EC2-4092-A53E-BCFAA2D1C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7699A6-8C0A-49E0-99B5-04267CDCF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FE0CA-2C3C-41E4-955F-4CA69208D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5A27-24EB-4A02-AD90-59835440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216C3-126A-4644-BA82-B08618A1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4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2ED61-6706-4402-8031-321783078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A0B34-1723-4D9D-9DE7-CB464990A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E6362-97DC-40CD-88FD-ECD6F831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326EB-2BE9-4BD8-B594-235F0FE88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E5530-56C8-47DB-BB70-992CB4FD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EAF8A-DDFC-40DA-9837-49BF5145DE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2C6B08-5E4A-431F-B0E4-5DAD3447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43F9-CA15-43E8-8FDA-CA700C85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A2711-6B7E-4A9D-AA53-B613A5B5D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A2E72-6D09-47AC-BC8F-F1F567A0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2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46CC0-88E6-419D-9A21-FE19A71FF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58E53-1E7E-4AE6-966A-B139153D6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1ECF7-80DB-4FA3-BCB5-D89697EB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E7371-5BC0-4080-920C-B050F6835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60777-07F0-4BA0-93B5-8A08B53D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8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7662-D015-4419-9E04-022D9834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2B206-3A47-4B21-8D28-90BBFA40D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0B3DA-3C44-42AA-BCD4-F28031E1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5B343-8F3F-4EFA-9350-EF8199B4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5BD22-C034-4D6D-8CA3-27070252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27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F7610-C99D-4274-B1D0-064E9C7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2E07E-1153-4B59-8781-7137ECABD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CE5B4-292E-4D3F-8133-527F707C1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4A8EB-7403-47B7-84FF-42C0C10D8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F96A6-9B6A-48E7-98BC-F6D3A5E9A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EA96B-1BA6-49C0-B496-527DB788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3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A028C-1675-4881-A7E0-190DCC10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1BACF-45BA-4CFB-B1D3-313C7099C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5535D-A26A-4FE0-8511-BAE0AE6C0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D4DFEC-64F0-46B9-A864-271925C78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2FDAC-DC55-4109-919B-A03440600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A9289-1535-462B-8E4E-A2810250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628538-41E1-4935-8EDD-D9E4A5B47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B1819C-A262-47C2-A3B3-BF40AE9B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467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38AA-B427-470C-925F-6FAF54DD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6E041B-422B-4BFC-81C8-969B4ADD7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4A39-E939-48D8-8872-F39AA60BC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4407D-DA6D-412A-98F8-41CAEE7F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1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DCC89-4B5C-4DEF-84CF-AAE24AEA6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B5A244-0A51-45CE-B8D8-FAF977BC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1330E-4DD9-4693-BFB0-C70AF373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9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4D3BC-D087-4CE4-812A-614BB4580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DEF8F-FE46-41A7-B581-3F221BD8C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B8366-81D1-4B71-B5F6-278C778C5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0A61F-49E7-4DEE-B7D2-D43C2C5EE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E0D77-F4F2-4818-A5F0-C10485D2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00009-50A8-4727-B98F-78B7AA77A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1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B982-7D35-4F05-A493-A0D69F408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89CC24-E80F-4F75-A3D8-C16A35265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89043-A17F-4409-9DCF-3C4ED8EBD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59E84-DC20-4271-A714-4D684D2B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F20D4-3D90-41F1-9623-099375B80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E44D0-A8A3-425F-8C20-61822AD0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87A090-CE1A-485C-97B3-AA00AAC1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0C2AE-9F58-4CAA-8C6E-66C3A7265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28C26-2914-4FF6-9865-51FB913B5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DAF9-A747-481D-A9AA-D82B8736A5C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7A13D-C0AC-49BD-A419-251CC82BB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51DB4-FBE5-45F5-8DBE-0918295B3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4B738-6846-4B65-BB06-8541A09BC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70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il@anr-industries.com" TargetMode="External"/><Relationship Id="rId4" Type="http://schemas.openxmlformats.org/officeDocument/2006/relationships/hyperlink" Target="mailto:Edwin@anr-industries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hfc.us/efficiency/research-information-center/alaska-housing-assessment/2018-housing-assess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hfc.us/efficiency/research-information-center/alaska-housing-assessment/2018-housing-assessment/census-area-energy-characteristic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stars.ihs.gov/index.cfm?fuseaction=Reports.listSdsProjectsForCommuni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C1E84-0E81-424D-AB0B-056B99D65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b="1" dirty="0"/>
              <a:t>Housing Challenges in Rural Interior Alaska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27B71-BAF2-460A-9308-27A5DF84E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84176"/>
            <a:ext cx="9144000" cy="26712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Tanana Chiefs Conference</a:t>
            </a:r>
          </a:p>
          <a:p>
            <a:r>
              <a:rPr lang="en-US" dirty="0"/>
              <a:t>Tribal Services</a:t>
            </a:r>
          </a:p>
          <a:p>
            <a:r>
              <a:rPr lang="en-US" dirty="0"/>
              <a:t>Planning &amp; Development Department</a:t>
            </a:r>
          </a:p>
          <a:p>
            <a:r>
              <a:rPr lang="en-US" dirty="0"/>
              <a:t>March 2018</a:t>
            </a:r>
          </a:p>
          <a:p>
            <a:endParaRPr lang="en-US" dirty="0"/>
          </a:p>
          <a:p>
            <a:r>
              <a:rPr lang="en-US" dirty="0"/>
              <a:t>Contractor: Tillila Beetus/Edwin Bifelt – Zane Hills Capital and ANRI </a:t>
            </a:r>
          </a:p>
        </p:txBody>
      </p:sp>
    </p:spTree>
    <p:extLst>
      <p:ext uri="{BB962C8B-B14F-4D97-AF65-F5344CB8AC3E}">
        <p14:creationId xmlns:p14="http://schemas.microsoft.com/office/powerpoint/2010/main" val="399331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76B5-CCA9-4992-9AB0-47F71F8F0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Upper Tanana sub-region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D205E39-BFCA-4126-87DE-EFB19D500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852710"/>
              </p:ext>
            </p:extLst>
          </p:nvPr>
        </p:nvGraphicFramePr>
        <p:xfrm>
          <a:off x="249382" y="2626822"/>
          <a:ext cx="11565774" cy="3351074"/>
        </p:xfrm>
        <a:graphic>
          <a:graphicData uri="http://schemas.openxmlformats.org/drawingml/2006/table">
            <a:tbl>
              <a:tblPr/>
              <a:tblGrid>
                <a:gridCol w="1177298">
                  <a:extLst>
                    <a:ext uri="{9D8B030D-6E8A-4147-A177-3AD203B41FA5}">
                      <a16:colId xmlns:a16="http://schemas.microsoft.com/office/drawing/2014/main" val="2209188296"/>
                    </a:ext>
                  </a:extLst>
                </a:gridCol>
                <a:gridCol w="3155158">
                  <a:extLst>
                    <a:ext uri="{9D8B030D-6E8A-4147-A177-3AD203B41FA5}">
                      <a16:colId xmlns:a16="http://schemas.microsoft.com/office/drawing/2014/main" val="2232133215"/>
                    </a:ext>
                  </a:extLst>
                </a:gridCol>
                <a:gridCol w="932420">
                  <a:extLst>
                    <a:ext uri="{9D8B030D-6E8A-4147-A177-3AD203B41FA5}">
                      <a16:colId xmlns:a16="http://schemas.microsoft.com/office/drawing/2014/main" val="925586875"/>
                    </a:ext>
                  </a:extLst>
                </a:gridCol>
                <a:gridCol w="932420">
                  <a:extLst>
                    <a:ext uri="{9D8B030D-6E8A-4147-A177-3AD203B41FA5}">
                      <a16:colId xmlns:a16="http://schemas.microsoft.com/office/drawing/2014/main" val="1773061700"/>
                    </a:ext>
                  </a:extLst>
                </a:gridCol>
                <a:gridCol w="480338">
                  <a:extLst>
                    <a:ext uri="{9D8B030D-6E8A-4147-A177-3AD203B41FA5}">
                      <a16:colId xmlns:a16="http://schemas.microsoft.com/office/drawing/2014/main" val="1199925109"/>
                    </a:ext>
                  </a:extLst>
                </a:gridCol>
                <a:gridCol w="3983976">
                  <a:extLst>
                    <a:ext uri="{9D8B030D-6E8A-4147-A177-3AD203B41FA5}">
                      <a16:colId xmlns:a16="http://schemas.microsoft.com/office/drawing/2014/main" val="1786806676"/>
                    </a:ext>
                  </a:extLst>
                </a:gridCol>
                <a:gridCol w="904164">
                  <a:extLst>
                    <a:ext uri="{9D8B030D-6E8A-4147-A177-3AD203B41FA5}">
                      <a16:colId xmlns:a16="http://schemas.microsoft.com/office/drawing/2014/main" val="1670362228"/>
                    </a:ext>
                  </a:extLst>
                </a:gridCol>
              </a:tblGrid>
              <a:tr h="2927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Type: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Project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005874"/>
                  </a:ext>
                </a:extLst>
              </a:tr>
              <a:tr h="2927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 Tanana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115621"/>
                  </a:ext>
                </a:extLst>
              </a:tr>
              <a:tr h="26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 Lake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514630"/>
                  </a:ext>
                </a:extLst>
              </a:tr>
              <a:tr h="26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Eagle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26,820,700.00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913056"/>
                  </a:ext>
                </a:extLst>
              </a:tr>
              <a:tr h="26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Healy Lake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Plant and Washeteria Repairs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500,000.00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170580"/>
                  </a:ext>
                </a:extLst>
              </a:tr>
              <a:tr h="26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Northway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16,464,700.00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Solid Waste Landfill upgrades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1,355,229.00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07280"/>
                  </a:ext>
                </a:extLst>
              </a:tr>
              <a:tr h="26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Tanacross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 failed leach field and infiltration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515,000.00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391661"/>
                  </a:ext>
                </a:extLst>
              </a:tr>
              <a:tr h="497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Tetlin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29,773,800.00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Water/Sewer Haul System for 10 homes; Burn Unit for SW Landfill; New Community Water Well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2,148,945.00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853421"/>
                  </a:ext>
                </a:extLst>
              </a:tr>
              <a:tr h="26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Tok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596470"/>
                  </a:ext>
                </a:extLst>
              </a:tr>
              <a:tr h="26486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73,059,200.00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4,519,174.00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17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8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7EEDD-E7BD-4DBC-8547-35F7ABEDE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Lower Yukon sub-region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8C39975-7D67-4F9E-8072-E4FB8F3673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204514"/>
              </p:ext>
            </p:extLst>
          </p:nvPr>
        </p:nvGraphicFramePr>
        <p:xfrm>
          <a:off x="260465" y="2571405"/>
          <a:ext cx="11471562" cy="2527067"/>
        </p:xfrm>
        <a:graphic>
          <a:graphicData uri="http://schemas.openxmlformats.org/drawingml/2006/table">
            <a:tbl>
              <a:tblPr/>
              <a:tblGrid>
                <a:gridCol w="1167709">
                  <a:extLst>
                    <a:ext uri="{9D8B030D-6E8A-4147-A177-3AD203B41FA5}">
                      <a16:colId xmlns:a16="http://schemas.microsoft.com/office/drawing/2014/main" val="1101995004"/>
                    </a:ext>
                  </a:extLst>
                </a:gridCol>
                <a:gridCol w="3129457">
                  <a:extLst>
                    <a:ext uri="{9D8B030D-6E8A-4147-A177-3AD203B41FA5}">
                      <a16:colId xmlns:a16="http://schemas.microsoft.com/office/drawing/2014/main" val="3114389752"/>
                    </a:ext>
                  </a:extLst>
                </a:gridCol>
                <a:gridCol w="924824">
                  <a:extLst>
                    <a:ext uri="{9D8B030D-6E8A-4147-A177-3AD203B41FA5}">
                      <a16:colId xmlns:a16="http://schemas.microsoft.com/office/drawing/2014/main" val="3177874499"/>
                    </a:ext>
                  </a:extLst>
                </a:gridCol>
                <a:gridCol w="924824">
                  <a:extLst>
                    <a:ext uri="{9D8B030D-6E8A-4147-A177-3AD203B41FA5}">
                      <a16:colId xmlns:a16="http://schemas.microsoft.com/office/drawing/2014/main" val="3653630792"/>
                    </a:ext>
                  </a:extLst>
                </a:gridCol>
                <a:gridCol w="476425">
                  <a:extLst>
                    <a:ext uri="{9D8B030D-6E8A-4147-A177-3AD203B41FA5}">
                      <a16:colId xmlns:a16="http://schemas.microsoft.com/office/drawing/2014/main" val="3322042790"/>
                    </a:ext>
                  </a:extLst>
                </a:gridCol>
                <a:gridCol w="3951524">
                  <a:extLst>
                    <a:ext uri="{9D8B030D-6E8A-4147-A177-3AD203B41FA5}">
                      <a16:colId xmlns:a16="http://schemas.microsoft.com/office/drawing/2014/main" val="1532839481"/>
                    </a:ext>
                  </a:extLst>
                </a:gridCol>
                <a:gridCol w="896799">
                  <a:extLst>
                    <a:ext uri="{9D8B030D-6E8A-4147-A177-3AD203B41FA5}">
                      <a16:colId xmlns:a16="http://schemas.microsoft.com/office/drawing/2014/main" val="2647051339"/>
                    </a:ext>
                  </a:extLst>
                </a:gridCol>
              </a:tblGrid>
              <a:tr h="3873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Type: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Project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037701"/>
                  </a:ext>
                </a:extLst>
              </a:tr>
              <a:tr h="3873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Lower Yukon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510451"/>
                  </a:ext>
                </a:extLst>
              </a:tr>
              <a:tr h="350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Anvik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Plant Renovation and Lagoon Upgrades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2,721,475.00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033905"/>
                  </a:ext>
                </a:extLst>
              </a:tr>
              <a:tr h="350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Grayling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Distribution System Upgrades (phase 1); Replacement (Phase 2)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6,521,043.00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Purchase a Solid Waste Burn Unit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99,303.00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466023"/>
                  </a:ext>
                </a:extLst>
              </a:tr>
              <a:tr h="350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Holy Cross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Community Water Well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1,551,744.00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69968"/>
                  </a:ext>
                </a:extLst>
              </a:tr>
              <a:tr h="350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Shageluk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13,778,380.00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Landfill Upgrades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102,638.00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48995"/>
                  </a:ext>
                </a:extLst>
              </a:tr>
              <a:tr h="350469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20,299,423.00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4,475,160.00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995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80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1EF000-ACE4-4480-BF0D-8ABD48F3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Region Construction Characteristics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48BC7D86-C6A9-4CDD-8E22-0467B27E50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3188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8822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04A-E9ED-4999-8FFE-065AF66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TCC Region Housing Needs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FDD-DF2F-4B31-A9B3-CBCAA592A4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Current population: </a:t>
            </a:r>
            <a:r>
              <a:rPr lang="en-US" sz="2400" b="1" dirty="0"/>
              <a:t>5,363</a:t>
            </a:r>
          </a:p>
          <a:p>
            <a:pPr lvl="1"/>
            <a:r>
              <a:rPr lang="en-US" sz="2000" dirty="0"/>
              <a:t>Upper Kuskokwim - 455</a:t>
            </a:r>
          </a:p>
          <a:p>
            <a:pPr lvl="1"/>
            <a:r>
              <a:rPr lang="en-US" sz="2000" dirty="0"/>
              <a:t>Yukon Koyukuk – 1,196</a:t>
            </a:r>
          </a:p>
          <a:p>
            <a:pPr lvl="1"/>
            <a:r>
              <a:rPr lang="en-US" sz="2000" dirty="0"/>
              <a:t>Yukon Tanana – 1,309</a:t>
            </a:r>
          </a:p>
          <a:p>
            <a:pPr lvl="1"/>
            <a:r>
              <a:rPr lang="en-US" sz="2000" dirty="0"/>
              <a:t>Yukon Flats – 1,196</a:t>
            </a:r>
          </a:p>
          <a:p>
            <a:pPr lvl="1"/>
            <a:r>
              <a:rPr lang="en-US" sz="2000" dirty="0"/>
              <a:t>Upper Tanana - 696</a:t>
            </a:r>
          </a:p>
          <a:p>
            <a:pPr lvl="1"/>
            <a:r>
              <a:rPr lang="en-US" sz="2000" dirty="0"/>
              <a:t>Lower Yukon - 511         </a:t>
            </a:r>
          </a:p>
          <a:p>
            <a:endParaRPr lang="en-US" sz="2400" dirty="0"/>
          </a:p>
          <a:p>
            <a:r>
              <a:rPr lang="en-US" sz="2400" dirty="0"/>
              <a:t>Total Housing Demand (current + future): </a:t>
            </a:r>
            <a:r>
              <a:rPr lang="en-US" sz="2400" b="1" dirty="0"/>
              <a:t>861</a:t>
            </a:r>
          </a:p>
          <a:p>
            <a:endParaRPr lang="en-US" sz="2400" dirty="0"/>
          </a:p>
          <a:p>
            <a:r>
              <a:rPr lang="en-US" sz="2400" dirty="0"/>
              <a:t>Total built in past 5 years: </a:t>
            </a:r>
            <a:r>
              <a:rPr lang="en-US" sz="2400" b="1" dirty="0"/>
              <a:t>85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FA5411F-4CED-4405-B3E3-FA2770AA3BB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4925734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8987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04A-E9ED-4999-8FFE-065AF66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Upper Kuskokwim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FDD-DF2F-4B31-A9B3-CBCAA592A4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Current population: </a:t>
            </a:r>
            <a:r>
              <a:rPr lang="en-US" sz="2400" b="1" dirty="0"/>
              <a:t>455</a:t>
            </a:r>
          </a:p>
          <a:p>
            <a:pPr lvl="1"/>
            <a:r>
              <a:rPr lang="en-US" sz="2000" dirty="0"/>
              <a:t>McGrath – 295</a:t>
            </a:r>
          </a:p>
          <a:p>
            <a:pPr lvl="1"/>
            <a:r>
              <a:rPr lang="en-US" sz="2000" dirty="0"/>
              <a:t>Nikolai – 97</a:t>
            </a:r>
          </a:p>
          <a:p>
            <a:pPr lvl="1"/>
            <a:r>
              <a:rPr lang="en-US" sz="2000" dirty="0"/>
              <a:t>Takotna – 61</a:t>
            </a:r>
          </a:p>
          <a:p>
            <a:pPr lvl="1"/>
            <a:r>
              <a:rPr lang="en-US" sz="2000" dirty="0"/>
              <a:t>Telida - 2</a:t>
            </a:r>
          </a:p>
          <a:p>
            <a:endParaRPr lang="en-US" sz="2400" dirty="0"/>
          </a:p>
          <a:p>
            <a:r>
              <a:rPr lang="en-US" sz="2400" dirty="0"/>
              <a:t>Total Housing Demand (current + future): </a:t>
            </a:r>
            <a:r>
              <a:rPr lang="en-US" sz="2400" b="1" dirty="0"/>
              <a:t>43</a:t>
            </a:r>
          </a:p>
          <a:p>
            <a:endParaRPr lang="en-US" sz="2400" dirty="0"/>
          </a:p>
          <a:p>
            <a:r>
              <a:rPr lang="en-US" sz="2400" dirty="0"/>
              <a:t>Total built in past 5 years: </a:t>
            </a:r>
            <a:r>
              <a:rPr lang="en-US" sz="2400" b="1" dirty="0"/>
              <a:t>8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5779E89-6D0C-4FC0-A67D-7FEF2F05821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461748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5675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04A-E9ED-4999-8FFE-065AF66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Yukon Koyukuk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FDD-DF2F-4B31-A9B3-CBCAA592A4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Current population: </a:t>
            </a:r>
            <a:r>
              <a:rPr lang="en-US" sz="2400" b="1" dirty="0"/>
              <a:t>1,416</a:t>
            </a:r>
          </a:p>
          <a:p>
            <a:pPr lvl="1"/>
            <a:r>
              <a:rPr lang="en-US" sz="2000" dirty="0"/>
              <a:t>Huslia – 293</a:t>
            </a:r>
          </a:p>
          <a:p>
            <a:pPr lvl="1"/>
            <a:r>
              <a:rPr lang="en-US" sz="2000" dirty="0"/>
              <a:t>Kaltag – 147</a:t>
            </a:r>
          </a:p>
          <a:p>
            <a:pPr lvl="1"/>
            <a:r>
              <a:rPr lang="en-US" sz="2000" dirty="0"/>
              <a:t>Koyukuk – 95</a:t>
            </a:r>
          </a:p>
          <a:p>
            <a:pPr lvl="1"/>
            <a:r>
              <a:rPr lang="en-US" sz="2000" dirty="0"/>
              <a:t>Galena – 472</a:t>
            </a:r>
          </a:p>
          <a:p>
            <a:pPr lvl="1"/>
            <a:r>
              <a:rPr lang="en-US" sz="2000" dirty="0"/>
              <a:t>Nulato – 239</a:t>
            </a:r>
          </a:p>
          <a:p>
            <a:pPr lvl="1"/>
            <a:r>
              <a:rPr lang="en-US" sz="2000" dirty="0"/>
              <a:t>Ruby - 170         </a:t>
            </a:r>
            <a:endParaRPr lang="en-US" sz="2400" dirty="0"/>
          </a:p>
          <a:p>
            <a:r>
              <a:rPr lang="en-US" sz="2400" dirty="0"/>
              <a:t>Total Housing Demand (current + future): </a:t>
            </a:r>
            <a:r>
              <a:rPr lang="en-US" sz="2400" b="1" dirty="0"/>
              <a:t>160</a:t>
            </a:r>
          </a:p>
          <a:p>
            <a:endParaRPr lang="en-US" sz="2400" dirty="0"/>
          </a:p>
          <a:p>
            <a:r>
              <a:rPr lang="en-US" sz="2400" dirty="0"/>
              <a:t>Total built in past 5 years: </a:t>
            </a:r>
            <a:r>
              <a:rPr lang="en-US" sz="2400" b="1" dirty="0"/>
              <a:t>16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4C7A8001-385C-45B4-B676-279155D8235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0995276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293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04A-E9ED-4999-8FFE-065AF66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Yukon Tanana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FDD-DF2F-4B31-A9B3-CBCAA592A4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Current population: </a:t>
            </a:r>
            <a:r>
              <a:rPr lang="en-US" sz="2400" b="1" dirty="0"/>
              <a:t>1,309</a:t>
            </a:r>
          </a:p>
          <a:p>
            <a:pPr lvl="1"/>
            <a:r>
              <a:rPr lang="en-US" sz="2000" dirty="0"/>
              <a:t>Alatna – 26</a:t>
            </a:r>
          </a:p>
          <a:p>
            <a:pPr lvl="1"/>
            <a:r>
              <a:rPr lang="en-US" sz="2000" dirty="0"/>
              <a:t>Allakaket – 164</a:t>
            </a:r>
          </a:p>
          <a:p>
            <a:pPr lvl="1"/>
            <a:r>
              <a:rPr lang="en-US" sz="2000" dirty="0"/>
              <a:t>Evansville – 10</a:t>
            </a:r>
          </a:p>
          <a:p>
            <a:pPr lvl="1"/>
            <a:r>
              <a:rPr lang="en-US" sz="2000" dirty="0"/>
              <a:t>Hughes – 95</a:t>
            </a:r>
          </a:p>
          <a:p>
            <a:pPr lvl="1"/>
            <a:r>
              <a:rPr lang="en-US" sz="2000" dirty="0"/>
              <a:t>Manley Hot Springs – 112</a:t>
            </a:r>
          </a:p>
          <a:p>
            <a:pPr lvl="1"/>
            <a:r>
              <a:rPr lang="en-US" sz="2000" dirty="0"/>
              <a:t>Minto – 201</a:t>
            </a:r>
          </a:p>
          <a:p>
            <a:pPr lvl="1"/>
            <a:r>
              <a:rPr lang="en-US" sz="2000" dirty="0"/>
              <a:t>Nenana – 372</a:t>
            </a:r>
          </a:p>
          <a:p>
            <a:pPr lvl="1"/>
            <a:r>
              <a:rPr lang="en-US" sz="2000" dirty="0"/>
              <a:t>Rampart – 54</a:t>
            </a:r>
          </a:p>
          <a:p>
            <a:pPr lvl="1"/>
            <a:r>
              <a:rPr lang="en-US" sz="2000" dirty="0"/>
              <a:t>Stevens Village – 50</a:t>
            </a:r>
          </a:p>
          <a:p>
            <a:pPr lvl="1"/>
            <a:r>
              <a:rPr lang="en-US" sz="2000" dirty="0"/>
              <a:t>Tanana - 225         </a:t>
            </a:r>
            <a:endParaRPr lang="en-US" sz="2400" dirty="0"/>
          </a:p>
          <a:p>
            <a:r>
              <a:rPr lang="en-US" sz="2400" dirty="0"/>
              <a:t>Total Housing Demand (current + future): </a:t>
            </a:r>
            <a:r>
              <a:rPr lang="en-US" sz="2400" b="1" dirty="0"/>
              <a:t>203</a:t>
            </a:r>
          </a:p>
          <a:p>
            <a:endParaRPr lang="en-US" sz="2400" dirty="0"/>
          </a:p>
          <a:p>
            <a:r>
              <a:rPr lang="en-US" sz="2400" dirty="0"/>
              <a:t>Total built in past 5 years: </a:t>
            </a:r>
            <a:r>
              <a:rPr lang="en-US" sz="2400" b="1" dirty="0"/>
              <a:t>21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EAF3248-5857-4A49-89D5-D25B381CD8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0949045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9252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04A-E9ED-4999-8FFE-065AF66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Yukon Flats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FDD-DF2F-4B31-A9B3-CBCAA592A4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Current population: </a:t>
            </a:r>
            <a:r>
              <a:rPr lang="en-US" sz="2400" b="1" dirty="0"/>
              <a:t>1,196</a:t>
            </a:r>
          </a:p>
          <a:p>
            <a:pPr lvl="1"/>
            <a:r>
              <a:rPr lang="en-US" sz="2000" dirty="0"/>
              <a:t>Arctic Village – 189</a:t>
            </a:r>
          </a:p>
          <a:p>
            <a:pPr lvl="1"/>
            <a:r>
              <a:rPr lang="en-US" sz="2000" dirty="0"/>
              <a:t>Beaver – 63</a:t>
            </a:r>
          </a:p>
          <a:p>
            <a:pPr lvl="1"/>
            <a:r>
              <a:rPr lang="en-US" sz="2000" dirty="0"/>
              <a:t>Birch Creek – 21</a:t>
            </a:r>
          </a:p>
          <a:p>
            <a:pPr lvl="1"/>
            <a:r>
              <a:rPr lang="en-US" sz="2000" dirty="0"/>
              <a:t>Circle – 102</a:t>
            </a:r>
          </a:p>
          <a:p>
            <a:pPr lvl="1"/>
            <a:r>
              <a:rPr lang="en-US" sz="2000" dirty="0"/>
              <a:t>Chalkyitsik – 77</a:t>
            </a:r>
          </a:p>
          <a:p>
            <a:pPr lvl="1"/>
            <a:r>
              <a:rPr lang="en-US" sz="2000" dirty="0"/>
              <a:t>Fort Yukon – 563</a:t>
            </a:r>
          </a:p>
          <a:p>
            <a:pPr lvl="1"/>
            <a:r>
              <a:rPr lang="en-US" sz="2000" dirty="0"/>
              <a:t>Venetie - 181        </a:t>
            </a:r>
            <a:endParaRPr lang="en-US" sz="2400" dirty="0"/>
          </a:p>
          <a:p>
            <a:r>
              <a:rPr lang="en-US" sz="2400" dirty="0"/>
              <a:t>Total Housing Demand (current + future): </a:t>
            </a:r>
            <a:r>
              <a:rPr lang="en-US" sz="2400" b="1" dirty="0"/>
              <a:t>171</a:t>
            </a:r>
          </a:p>
          <a:p>
            <a:endParaRPr lang="en-US" sz="2400" dirty="0"/>
          </a:p>
          <a:p>
            <a:r>
              <a:rPr lang="en-US" sz="2400" dirty="0"/>
              <a:t>Total built in past 5 years: </a:t>
            </a:r>
            <a:r>
              <a:rPr lang="en-US" sz="2400" b="1" dirty="0"/>
              <a:t>19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7DEB990-2B2D-44B7-A93C-E5AB6DB31BD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724009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05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04A-E9ED-4999-8FFE-065AF66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Upper Tanana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FDD-DF2F-4B31-A9B3-CBCAA592A4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Current population: </a:t>
            </a:r>
            <a:r>
              <a:rPr lang="en-US" sz="2400" b="1" dirty="0"/>
              <a:t>696</a:t>
            </a:r>
          </a:p>
          <a:p>
            <a:pPr lvl="1"/>
            <a:r>
              <a:rPr lang="en-US" sz="2000" dirty="0"/>
              <a:t>Dot Lake – 39</a:t>
            </a:r>
          </a:p>
          <a:p>
            <a:pPr lvl="1"/>
            <a:r>
              <a:rPr lang="en-US" sz="2000" dirty="0"/>
              <a:t>Eagle – 66</a:t>
            </a:r>
          </a:p>
          <a:p>
            <a:pPr lvl="1"/>
            <a:r>
              <a:rPr lang="en-US" sz="2000" dirty="0"/>
              <a:t>Healy Lake – 26</a:t>
            </a:r>
          </a:p>
          <a:p>
            <a:pPr lvl="1"/>
            <a:r>
              <a:rPr lang="en-US" sz="2000" dirty="0"/>
              <a:t>Northway – 92</a:t>
            </a:r>
          </a:p>
          <a:p>
            <a:pPr lvl="1"/>
            <a:r>
              <a:rPr lang="en-US" sz="2000" dirty="0"/>
              <a:t>Tanacross – 108</a:t>
            </a:r>
          </a:p>
          <a:p>
            <a:pPr lvl="1"/>
            <a:r>
              <a:rPr lang="en-US" sz="2000" dirty="0"/>
              <a:t>Tetlin – 110</a:t>
            </a:r>
          </a:p>
          <a:p>
            <a:pPr lvl="1"/>
            <a:r>
              <a:rPr lang="en-US" sz="2000" dirty="0"/>
              <a:t>Tok – 255 (est. tribal population)         </a:t>
            </a:r>
          </a:p>
          <a:p>
            <a:endParaRPr lang="en-US" sz="2400" dirty="0"/>
          </a:p>
          <a:p>
            <a:r>
              <a:rPr lang="en-US" sz="2400" dirty="0"/>
              <a:t>Total Housing Demand (current + future): </a:t>
            </a:r>
            <a:r>
              <a:rPr lang="en-US" sz="2400" b="1" dirty="0"/>
              <a:t>192</a:t>
            </a:r>
          </a:p>
          <a:p>
            <a:endParaRPr lang="en-US" sz="2400" dirty="0"/>
          </a:p>
          <a:p>
            <a:r>
              <a:rPr lang="en-US" sz="2400" dirty="0"/>
              <a:t>Total built in past 5 years: </a:t>
            </a:r>
            <a:r>
              <a:rPr lang="en-US" sz="2400" b="1" dirty="0"/>
              <a:t>4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BD171C6-732D-467C-849C-79D0F9AC933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693364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299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04A-E9ED-4999-8FFE-065AF665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Lower Yukon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FDD-DF2F-4B31-A9B3-CBCAA592A4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Current population: </a:t>
            </a:r>
            <a:r>
              <a:rPr lang="en-US" sz="2400" b="1" dirty="0"/>
              <a:t>511</a:t>
            </a:r>
          </a:p>
          <a:p>
            <a:pPr lvl="1"/>
            <a:r>
              <a:rPr lang="en-US" sz="2000" dirty="0"/>
              <a:t>Anvik - 85</a:t>
            </a:r>
          </a:p>
          <a:p>
            <a:pPr lvl="1"/>
            <a:r>
              <a:rPr lang="en-US" sz="2000" dirty="0"/>
              <a:t>Grayling - 185</a:t>
            </a:r>
          </a:p>
          <a:p>
            <a:pPr lvl="1"/>
            <a:r>
              <a:rPr lang="en-US" sz="2000" dirty="0"/>
              <a:t>Holy Cross - 167</a:t>
            </a:r>
          </a:p>
          <a:p>
            <a:pPr lvl="1"/>
            <a:r>
              <a:rPr lang="en-US" sz="2000" dirty="0"/>
              <a:t>Shageluk - 74         </a:t>
            </a:r>
            <a:endParaRPr lang="en-US" sz="2400" dirty="0"/>
          </a:p>
          <a:p>
            <a:r>
              <a:rPr lang="en-US" sz="2400" dirty="0"/>
              <a:t>Total Housing Demand (current + future): </a:t>
            </a:r>
            <a:r>
              <a:rPr lang="en-US" sz="2400" b="1" dirty="0"/>
              <a:t>92</a:t>
            </a:r>
          </a:p>
          <a:p>
            <a:endParaRPr lang="en-US" sz="2400" dirty="0"/>
          </a:p>
          <a:p>
            <a:r>
              <a:rPr lang="en-US" sz="2400" dirty="0"/>
              <a:t>Total built in past 5 years: </a:t>
            </a:r>
            <a:r>
              <a:rPr lang="en-US" sz="2400" b="1" dirty="0"/>
              <a:t>17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DBC65BB-45D2-4E62-9EF7-B26DC4E77EF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931342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119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C87AAE-97B1-4E57-BA93-9D52D7551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algn="ctr"/>
            <a:r>
              <a:rPr lang="en-US" b="1" dirty="0"/>
              <a:t>TCC Rural Community Needs Survey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24E812C-4D13-4225-8D76-6341230B44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377599"/>
              </p:ext>
            </p:extLst>
          </p:nvPr>
        </p:nvGraphicFramePr>
        <p:xfrm>
          <a:off x="5183188" y="987425"/>
          <a:ext cx="6515590" cy="3811591"/>
        </p:xfrm>
        <a:graphic>
          <a:graphicData uri="http://schemas.openxmlformats.org/drawingml/2006/table">
            <a:tbl>
              <a:tblPr/>
              <a:tblGrid>
                <a:gridCol w="2180216">
                  <a:extLst>
                    <a:ext uri="{9D8B030D-6E8A-4147-A177-3AD203B41FA5}">
                      <a16:colId xmlns:a16="http://schemas.microsoft.com/office/drawing/2014/main" val="3421314109"/>
                    </a:ext>
                  </a:extLst>
                </a:gridCol>
                <a:gridCol w="2004796">
                  <a:extLst>
                    <a:ext uri="{9D8B030D-6E8A-4147-A177-3AD203B41FA5}">
                      <a16:colId xmlns:a16="http://schemas.microsoft.com/office/drawing/2014/main" val="3053379513"/>
                    </a:ext>
                  </a:extLst>
                </a:gridCol>
                <a:gridCol w="2330578">
                  <a:extLst>
                    <a:ext uri="{9D8B030D-6E8A-4147-A177-3AD203B41FA5}">
                      <a16:colId xmlns:a16="http://schemas.microsoft.com/office/drawing/2014/main" val="1633315728"/>
                    </a:ext>
                  </a:extLst>
                </a:gridCol>
              </a:tblGrid>
              <a:tr h="6920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TCC Rural Community Needs Survey: Sept 2018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897262"/>
                  </a:ext>
                </a:extLst>
              </a:tr>
              <a:tr h="38711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Highest Priority Community Needs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37324"/>
                  </a:ext>
                </a:extLst>
              </a:tr>
              <a:tr h="569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Sub-Region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Housing Priority Total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Housing Priority %  of all responses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48192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Lower Yukon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29.55%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139985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 Kuskokwim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20.59%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050514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Yukon Koyukuk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28.04%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070403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Yukon Tanana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33.21%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511395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Yukon Flats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22.31%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079011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 Tanana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35.52%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122792"/>
                  </a:ext>
                </a:extLst>
              </a:tr>
              <a:tr h="343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883" marR="588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28.96%</a:t>
                      </a:r>
                    </a:p>
                  </a:txBody>
                  <a:tcPr marL="5883" marR="588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498365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60DB89-8A38-4BD8-ABF0-D6996BBE3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September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Survey participants each identified three top priorities in there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Housing was the HIGHEST priority from all sub-regions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Housing was higher than the next 3 categories combined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Jobs/Training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Public Safety/Substance Abuse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Patient Travel</a:t>
            </a:r>
          </a:p>
        </p:txBody>
      </p:sp>
    </p:spTree>
    <p:extLst>
      <p:ext uri="{BB962C8B-B14F-4D97-AF65-F5344CB8AC3E}">
        <p14:creationId xmlns:p14="http://schemas.microsoft.com/office/powerpoint/2010/main" val="1382403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28D0539-51D9-40DB-9F9C-D028338D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Ana Baasee’ from the Zane Hills Capital/ANRI team for your participation and info!</a:t>
            </a:r>
          </a:p>
        </p:txBody>
      </p:sp>
      <p:pic>
        <p:nvPicPr>
          <p:cNvPr id="8" name="Content Placeholder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3ABB849A-E08B-4182-AE9D-67AC331A8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525" y="3127857"/>
            <a:ext cx="4552950" cy="1381125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E9D6CA-EAFB-48B2-9A90-6117D477F8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899" y="4713251"/>
            <a:ext cx="6148201" cy="158786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69D308C-6730-4120-8F71-C9170291BFB3}"/>
              </a:ext>
            </a:extLst>
          </p:cNvPr>
          <p:cNvSpPr txBox="1"/>
          <p:nvPr/>
        </p:nvSpPr>
        <p:spPr>
          <a:xfrm>
            <a:off x="3109305" y="2056226"/>
            <a:ext cx="5973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Edwin Bifelt – Founder/CEO </a:t>
            </a:r>
            <a:r>
              <a:rPr lang="en-US" dirty="0">
                <a:hlinkClick r:id="rId4"/>
              </a:rPr>
              <a:t>Edwin@anr-industries.com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Tillila Beetus – Project Coordinator </a:t>
            </a:r>
            <a:r>
              <a:rPr lang="en-US" dirty="0">
                <a:hlinkClick r:id="rId5"/>
              </a:rPr>
              <a:t>Til@anr-industries.com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657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B9586-652F-4AD7-A56C-BCEAFCD5E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2018 Alaska Housing Assessment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278947-B788-4397-9417-2B47B87B6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1575" y="1385888"/>
            <a:ext cx="5157787" cy="515302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IRHA Region: Key Facts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DD14CA-5851-4E9C-8491-F2C57A70C476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93765" y="1901190"/>
            <a:ext cx="5713406" cy="484943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4CFB8F-461E-421D-9B4C-B733C0BC4841}"/>
              </a:ext>
            </a:extLst>
          </p:cNvPr>
          <p:cNvSpPr txBox="1"/>
          <p:nvPr/>
        </p:nvSpPr>
        <p:spPr>
          <a:xfrm>
            <a:off x="432264" y="4128653"/>
            <a:ext cx="3036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Report compiled annually by </a:t>
            </a:r>
          </a:p>
          <a:p>
            <a:pPr algn="ctr"/>
            <a:r>
              <a:rPr lang="en-US" dirty="0"/>
              <a:t>AHFC and CCHRC.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https://www.ahfc.us/efficiency/research-information-center/alaska-housing-assessment/2018-housing-assessment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2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25D7C-F583-4E74-8E0D-7A34D3ED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2018 Alaska Housing Assessment</a:t>
            </a:r>
            <a:br>
              <a:rPr lang="en-US" b="1" dirty="0"/>
            </a:br>
            <a:r>
              <a:rPr lang="en-US" b="1" u="sng" dirty="0"/>
              <a:t>Total Annual Energy Costs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81D4AB8-5082-47C3-A02D-541767915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4116" y="1825625"/>
            <a:ext cx="9703768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DD92C0-D8F1-444B-B06F-692A656C2C75}"/>
              </a:ext>
            </a:extLst>
          </p:cNvPr>
          <p:cNvSpPr txBox="1"/>
          <p:nvPr/>
        </p:nvSpPr>
        <p:spPr>
          <a:xfrm>
            <a:off x="1119555" y="6196821"/>
            <a:ext cx="1059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/>
              </a:rPr>
              <a:t>https://www.ahfc.us/efficiency/research-information-center/alaska-housing-assessment/2018-housing-assessment/census-area-energy-characteristics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7427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F6657-E00C-48F3-9A40-6795E95F6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Infrastructure: How to solve the Water &amp; Sewer challenge?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13027-7E57-4A9B-9916-2E4B14377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Makes up a substantial portion of the cost to build in rural Alaska.</a:t>
            </a:r>
          </a:p>
          <a:p>
            <a:endParaRPr lang="en-US" dirty="0"/>
          </a:p>
          <a:p>
            <a:r>
              <a:rPr lang="en-US" dirty="0"/>
              <a:t>Indian Health Services (IHS) has a ‘Proposed Alaska Sanitation Needs’ tracking system</a:t>
            </a:r>
          </a:p>
          <a:p>
            <a:pPr lvl="1"/>
            <a:r>
              <a:rPr lang="en-US" dirty="0"/>
              <a:t>Sanitation Tracking &amp; Reporting System (STARS)</a:t>
            </a:r>
          </a:p>
          <a:p>
            <a:pPr lvl="1"/>
            <a:r>
              <a:rPr lang="en-US" dirty="0"/>
              <a:t>most all TCC region communities have projects listed</a:t>
            </a:r>
          </a:p>
          <a:p>
            <a:pPr lvl="1"/>
            <a:r>
              <a:rPr lang="en-US" dirty="0">
                <a:hlinkClick r:id="rId2"/>
              </a:rPr>
              <a:t>https://wstars.ihs.gov/index.cfm?fuseaction=Reports.listSdsProjectsForCommunity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Zane Hills Capital has separated the projects into ‘Piped Water &amp; Sewer’ and ‘Alternative Projects’ Categories</a:t>
            </a:r>
          </a:p>
          <a:p>
            <a:pPr lvl="1"/>
            <a:r>
              <a:rPr lang="en-US" dirty="0"/>
              <a:t>TOTAL Piped Water &amp; Sewer Est. Cost = </a:t>
            </a:r>
            <a:r>
              <a:rPr lang="en-US" dirty="0">
                <a:highlight>
                  <a:srgbClr val="FFFF00"/>
                </a:highlight>
              </a:rPr>
              <a:t>$570.24 Million</a:t>
            </a:r>
          </a:p>
          <a:p>
            <a:pPr lvl="1"/>
            <a:r>
              <a:rPr lang="en-US" dirty="0"/>
              <a:t>TOTAL Alternative Projects Est. Cost = </a:t>
            </a:r>
            <a:r>
              <a:rPr lang="en-US" dirty="0">
                <a:highlight>
                  <a:srgbClr val="FFFF00"/>
                </a:highlight>
              </a:rPr>
              <a:t>$53.62 Million</a:t>
            </a:r>
          </a:p>
        </p:txBody>
      </p:sp>
    </p:spTree>
    <p:extLst>
      <p:ext uri="{BB962C8B-B14F-4D97-AF65-F5344CB8AC3E}">
        <p14:creationId xmlns:p14="http://schemas.microsoft.com/office/powerpoint/2010/main" val="94551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E104-5B77-4054-AE58-87D749F43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Yukon Tanana sub-region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9D6F2D0-C528-46FA-AFDE-4710CA5B4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564270"/>
              </p:ext>
            </p:extLst>
          </p:nvPr>
        </p:nvGraphicFramePr>
        <p:xfrm>
          <a:off x="243840" y="2344189"/>
          <a:ext cx="11554692" cy="4086611"/>
        </p:xfrm>
        <a:graphic>
          <a:graphicData uri="http://schemas.openxmlformats.org/drawingml/2006/table">
            <a:tbl>
              <a:tblPr/>
              <a:tblGrid>
                <a:gridCol w="1176170">
                  <a:extLst>
                    <a:ext uri="{9D8B030D-6E8A-4147-A177-3AD203B41FA5}">
                      <a16:colId xmlns:a16="http://schemas.microsoft.com/office/drawing/2014/main" val="3593711301"/>
                    </a:ext>
                  </a:extLst>
                </a:gridCol>
                <a:gridCol w="3152134">
                  <a:extLst>
                    <a:ext uri="{9D8B030D-6E8A-4147-A177-3AD203B41FA5}">
                      <a16:colId xmlns:a16="http://schemas.microsoft.com/office/drawing/2014/main" val="79340676"/>
                    </a:ext>
                  </a:extLst>
                </a:gridCol>
                <a:gridCol w="931527">
                  <a:extLst>
                    <a:ext uri="{9D8B030D-6E8A-4147-A177-3AD203B41FA5}">
                      <a16:colId xmlns:a16="http://schemas.microsoft.com/office/drawing/2014/main" val="342670076"/>
                    </a:ext>
                  </a:extLst>
                </a:gridCol>
                <a:gridCol w="931527">
                  <a:extLst>
                    <a:ext uri="{9D8B030D-6E8A-4147-A177-3AD203B41FA5}">
                      <a16:colId xmlns:a16="http://schemas.microsoft.com/office/drawing/2014/main" val="1234717273"/>
                    </a:ext>
                  </a:extLst>
                </a:gridCol>
                <a:gridCol w="479877">
                  <a:extLst>
                    <a:ext uri="{9D8B030D-6E8A-4147-A177-3AD203B41FA5}">
                      <a16:colId xmlns:a16="http://schemas.microsoft.com/office/drawing/2014/main" val="3537668541"/>
                    </a:ext>
                  </a:extLst>
                </a:gridCol>
                <a:gridCol w="3980159">
                  <a:extLst>
                    <a:ext uri="{9D8B030D-6E8A-4147-A177-3AD203B41FA5}">
                      <a16:colId xmlns:a16="http://schemas.microsoft.com/office/drawing/2014/main" val="3070417923"/>
                    </a:ext>
                  </a:extLst>
                </a:gridCol>
                <a:gridCol w="903298">
                  <a:extLst>
                    <a:ext uri="{9D8B030D-6E8A-4147-A177-3AD203B41FA5}">
                      <a16:colId xmlns:a16="http://schemas.microsoft.com/office/drawing/2014/main" val="547564995"/>
                    </a:ext>
                  </a:extLst>
                </a:gridCol>
              </a:tblGrid>
              <a:tr h="2800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Type: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Project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813696"/>
                  </a:ext>
                </a:extLst>
              </a:tr>
              <a:tr h="2800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Yukon Tanana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058559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Bettles/Evansville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73310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Alatna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20,739,800.00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System (12 homes)  &amp; Solid Waste Landfill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1,454,800.00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715694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Allakaket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62,511,500.00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&amp; Sewer Phase 1 (wells/septic system for 20 homes)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3,851,797.00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793060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Hughes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328453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Minto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Rehab Plumbing/Service Lines (14 homes)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240,000.00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54276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Nenana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Treatment Plant Renovation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4,133,973.00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140161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Manley Hot Springs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287889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Rampart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Service: Wells/Septic system for 9 homes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1,546,025.00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900323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Tanana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W/S Grid Additions; Circle area=8 homes, and another 5 homes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8,660,303.00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Community Water Well and Sewage Lagoon Upgrade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997,328.00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440353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Stevens Village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42,902,400.00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370935"/>
                  </a:ext>
                </a:extLst>
              </a:tr>
              <a:tr h="253378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134,814,003.00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12,223,923.00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471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64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78CD-C65B-4B16-BB24-F21BEF582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Yukon Koyukuk sub-region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34A6BD-F3F4-45F4-835F-4595EE72F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550644"/>
              </p:ext>
            </p:extLst>
          </p:nvPr>
        </p:nvGraphicFramePr>
        <p:xfrm>
          <a:off x="188422" y="2571404"/>
          <a:ext cx="11881657" cy="3164379"/>
        </p:xfrm>
        <a:graphic>
          <a:graphicData uri="http://schemas.openxmlformats.org/drawingml/2006/table">
            <a:tbl>
              <a:tblPr/>
              <a:tblGrid>
                <a:gridCol w="1209452">
                  <a:extLst>
                    <a:ext uri="{9D8B030D-6E8A-4147-A177-3AD203B41FA5}">
                      <a16:colId xmlns:a16="http://schemas.microsoft.com/office/drawing/2014/main" val="1825507138"/>
                    </a:ext>
                  </a:extLst>
                </a:gridCol>
                <a:gridCol w="3241331">
                  <a:extLst>
                    <a:ext uri="{9D8B030D-6E8A-4147-A177-3AD203B41FA5}">
                      <a16:colId xmlns:a16="http://schemas.microsoft.com/office/drawing/2014/main" val="2220486613"/>
                    </a:ext>
                  </a:extLst>
                </a:gridCol>
                <a:gridCol w="957886">
                  <a:extLst>
                    <a:ext uri="{9D8B030D-6E8A-4147-A177-3AD203B41FA5}">
                      <a16:colId xmlns:a16="http://schemas.microsoft.com/office/drawing/2014/main" val="2101777484"/>
                    </a:ext>
                  </a:extLst>
                </a:gridCol>
                <a:gridCol w="957886">
                  <a:extLst>
                    <a:ext uri="{9D8B030D-6E8A-4147-A177-3AD203B41FA5}">
                      <a16:colId xmlns:a16="http://schemas.microsoft.com/office/drawing/2014/main" val="2968941624"/>
                    </a:ext>
                  </a:extLst>
                </a:gridCol>
                <a:gridCol w="493457">
                  <a:extLst>
                    <a:ext uri="{9D8B030D-6E8A-4147-A177-3AD203B41FA5}">
                      <a16:colId xmlns:a16="http://schemas.microsoft.com/office/drawing/2014/main" val="731884331"/>
                    </a:ext>
                  </a:extLst>
                </a:gridCol>
                <a:gridCol w="4092786">
                  <a:extLst>
                    <a:ext uri="{9D8B030D-6E8A-4147-A177-3AD203B41FA5}">
                      <a16:colId xmlns:a16="http://schemas.microsoft.com/office/drawing/2014/main" val="849106600"/>
                    </a:ext>
                  </a:extLst>
                </a:gridCol>
                <a:gridCol w="928859">
                  <a:extLst>
                    <a:ext uri="{9D8B030D-6E8A-4147-A177-3AD203B41FA5}">
                      <a16:colId xmlns:a16="http://schemas.microsoft.com/office/drawing/2014/main" val="183296454"/>
                    </a:ext>
                  </a:extLst>
                </a:gridCol>
              </a:tblGrid>
              <a:tr h="379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Type: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Project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396130"/>
                  </a:ext>
                </a:extLst>
              </a:tr>
              <a:tr h="379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Yukon Koyukuk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546762"/>
                  </a:ext>
                </a:extLst>
              </a:tr>
              <a:tr h="343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Galena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W/S Grid Additions; Louden Loop and Antoski Drive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2,226,475.00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Back-up Community Water Well &amp; Water Treatment Plant Rehab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1,938,000.00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258419"/>
                  </a:ext>
                </a:extLst>
              </a:tr>
              <a:tr h="343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Huslia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Wells/Septic system for 10 homes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907,044.00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685553"/>
                  </a:ext>
                </a:extLst>
              </a:tr>
              <a:tr h="343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Kaltag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Phase 2 Water &amp; Sewer Upgrade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5,909,063.00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Washeteria Upgrades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50,000.00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286698"/>
                  </a:ext>
                </a:extLst>
              </a:tr>
              <a:tr h="343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Koyukuk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29,092,100.00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Wells/Septic system for 20 homes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3,431,098.00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970221"/>
                  </a:ext>
                </a:extLst>
              </a:tr>
              <a:tr h="343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Nulato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W/S Grid Additions; Downtown and West End of Lower Townsite (15 total)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7,354,219.00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Solid Waste Site &amp; Repair Leaks at Service Connections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857,025.00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952359"/>
                  </a:ext>
                </a:extLst>
              </a:tr>
              <a:tr h="343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Ruby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Wells/Septic system for 21 homes and new Community Sludge Disposal Facility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4,609,046.00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880831"/>
                  </a:ext>
                </a:extLst>
              </a:tr>
              <a:tr h="343561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44,581,857.00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11,792,213.00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00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733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1CDF6-E227-4026-8DBF-5B4146B0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Yukon Flats sub-region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85881-B644-4C9A-B8C7-AA8349755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269084"/>
              </p:ext>
            </p:extLst>
          </p:nvPr>
        </p:nvGraphicFramePr>
        <p:xfrm>
          <a:off x="160714" y="2238894"/>
          <a:ext cx="11759737" cy="4150821"/>
        </p:xfrm>
        <a:graphic>
          <a:graphicData uri="http://schemas.openxmlformats.org/drawingml/2006/table">
            <a:tbl>
              <a:tblPr/>
              <a:tblGrid>
                <a:gridCol w="1197041">
                  <a:extLst>
                    <a:ext uri="{9D8B030D-6E8A-4147-A177-3AD203B41FA5}">
                      <a16:colId xmlns:a16="http://schemas.microsoft.com/office/drawing/2014/main" val="3851947644"/>
                    </a:ext>
                  </a:extLst>
                </a:gridCol>
                <a:gridCol w="3208071">
                  <a:extLst>
                    <a:ext uri="{9D8B030D-6E8A-4147-A177-3AD203B41FA5}">
                      <a16:colId xmlns:a16="http://schemas.microsoft.com/office/drawing/2014/main" val="3775858410"/>
                    </a:ext>
                  </a:extLst>
                </a:gridCol>
                <a:gridCol w="948057">
                  <a:extLst>
                    <a:ext uri="{9D8B030D-6E8A-4147-A177-3AD203B41FA5}">
                      <a16:colId xmlns:a16="http://schemas.microsoft.com/office/drawing/2014/main" val="3222230600"/>
                    </a:ext>
                  </a:extLst>
                </a:gridCol>
                <a:gridCol w="948057">
                  <a:extLst>
                    <a:ext uri="{9D8B030D-6E8A-4147-A177-3AD203B41FA5}">
                      <a16:colId xmlns:a16="http://schemas.microsoft.com/office/drawing/2014/main" val="3450104613"/>
                    </a:ext>
                  </a:extLst>
                </a:gridCol>
                <a:gridCol w="488394">
                  <a:extLst>
                    <a:ext uri="{9D8B030D-6E8A-4147-A177-3AD203B41FA5}">
                      <a16:colId xmlns:a16="http://schemas.microsoft.com/office/drawing/2014/main" val="1550249280"/>
                    </a:ext>
                  </a:extLst>
                </a:gridCol>
                <a:gridCol w="4050789">
                  <a:extLst>
                    <a:ext uri="{9D8B030D-6E8A-4147-A177-3AD203B41FA5}">
                      <a16:colId xmlns:a16="http://schemas.microsoft.com/office/drawing/2014/main" val="1382972865"/>
                    </a:ext>
                  </a:extLst>
                </a:gridCol>
                <a:gridCol w="919328">
                  <a:extLst>
                    <a:ext uri="{9D8B030D-6E8A-4147-A177-3AD203B41FA5}">
                      <a16:colId xmlns:a16="http://schemas.microsoft.com/office/drawing/2014/main" val="1797341923"/>
                    </a:ext>
                  </a:extLst>
                </a:gridCol>
              </a:tblGrid>
              <a:tr h="409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Type: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Project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770828"/>
                  </a:ext>
                </a:extLst>
              </a:tr>
              <a:tr h="409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Yukon Flats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421254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Arctic Village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52,318,100.00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673425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Beaver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46,206,800.00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Modular Washeteria and Associated Upgrades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2,288,806.00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0132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Birch Creek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28,351,900.00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Wells/Septic system for 6 homes; Water Intake Rehab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1,388,417.00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3247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Canyon Village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056372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Chalkyitsik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38,946,300.00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System for 40 homes; Water Treatment Plant and Washeteria Upgrades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2,902,295.00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54284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Circle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44,097,900.00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Well and Water plant Improvements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590,184.00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361410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 Yukon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524459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Venetie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50,096,700.00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Wells/Septic system for 20 homes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3,819,933.00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824652"/>
                  </a:ext>
                </a:extLst>
              </a:tr>
              <a:tr h="37026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260,017,700.00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10,989,635.00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493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397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C323-08C1-478A-BC07-52B69B78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Upper Kuskokwim sub-region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DB58338-3619-4984-B40D-23EC421161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747986"/>
              </p:ext>
            </p:extLst>
          </p:nvPr>
        </p:nvGraphicFramePr>
        <p:xfrm>
          <a:off x="506012" y="2583340"/>
          <a:ext cx="11058377" cy="2715841"/>
        </p:xfrm>
        <a:graphic>
          <a:graphicData uri="http://schemas.openxmlformats.org/drawingml/2006/table">
            <a:tbl>
              <a:tblPr/>
              <a:tblGrid>
                <a:gridCol w="1125649">
                  <a:extLst>
                    <a:ext uri="{9D8B030D-6E8A-4147-A177-3AD203B41FA5}">
                      <a16:colId xmlns:a16="http://schemas.microsoft.com/office/drawing/2014/main" val="1135252525"/>
                    </a:ext>
                  </a:extLst>
                </a:gridCol>
                <a:gridCol w="3016740">
                  <a:extLst>
                    <a:ext uri="{9D8B030D-6E8A-4147-A177-3AD203B41FA5}">
                      <a16:colId xmlns:a16="http://schemas.microsoft.com/office/drawing/2014/main" val="656690834"/>
                    </a:ext>
                  </a:extLst>
                </a:gridCol>
                <a:gridCol w="891514">
                  <a:extLst>
                    <a:ext uri="{9D8B030D-6E8A-4147-A177-3AD203B41FA5}">
                      <a16:colId xmlns:a16="http://schemas.microsoft.com/office/drawing/2014/main" val="3060560899"/>
                    </a:ext>
                  </a:extLst>
                </a:gridCol>
                <a:gridCol w="891514">
                  <a:extLst>
                    <a:ext uri="{9D8B030D-6E8A-4147-A177-3AD203B41FA5}">
                      <a16:colId xmlns:a16="http://schemas.microsoft.com/office/drawing/2014/main" val="797759250"/>
                    </a:ext>
                  </a:extLst>
                </a:gridCol>
                <a:gridCol w="459265">
                  <a:extLst>
                    <a:ext uri="{9D8B030D-6E8A-4147-A177-3AD203B41FA5}">
                      <a16:colId xmlns:a16="http://schemas.microsoft.com/office/drawing/2014/main" val="3479673255"/>
                    </a:ext>
                  </a:extLst>
                </a:gridCol>
                <a:gridCol w="3809197">
                  <a:extLst>
                    <a:ext uri="{9D8B030D-6E8A-4147-A177-3AD203B41FA5}">
                      <a16:colId xmlns:a16="http://schemas.microsoft.com/office/drawing/2014/main" val="765176788"/>
                    </a:ext>
                  </a:extLst>
                </a:gridCol>
                <a:gridCol w="864498">
                  <a:extLst>
                    <a:ext uri="{9D8B030D-6E8A-4147-A177-3AD203B41FA5}">
                      <a16:colId xmlns:a16="http://schemas.microsoft.com/office/drawing/2014/main" val="494461969"/>
                    </a:ext>
                  </a:extLst>
                </a:gridCol>
              </a:tblGrid>
              <a:tr h="352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Type: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Piped W&amp;S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Project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Est. Project Cost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449936"/>
                  </a:ext>
                </a:extLst>
              </a:tr>
              <a:tr h="352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 Kuskokwim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755048"/>
                  </a:ext>
                </a:extLst>
              </a:tr>
              <a:tr h="318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McGrath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Lagoon Upgrades &amp; Piped Water Distribution Upgrades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6,013,878.00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66754"/>
                  </a:ext>
                </a:extLst>
              </a:tr>
              <a:tr h="318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Medfra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Projects Listed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942694"/>
                  </a:ext>
                </a:extLst>
              </a:tr>
              <a:tr h="318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Nikolai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Upgrade plumbing for 15 homes; Solid Waste and Lift Station improvements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3,259,945.00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202492"/>
                  </a:ext>
                </a:extLst>
              </a:tr>
              <a:tr h="318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Takotna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Piped System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37,469,500.00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System for 2 homes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103,966.00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106739"/>
                  </a:ext>
                </a:extLst>
              </a:tr>
              <a:tr h="318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Telida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Wells/Septic system for 2 homes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240,000.00 </a:t>
                      </a:r>
                    </a:p>
                  </a:txBody>
                  <a:tcPr marL="3212" marR="3212" marT="32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38389"/>
                  </a:ext>
                </a:extLst>
              </a:tr>
              <a:tr h="318757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37,469,500.00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9,617,789.00 </a:t>
                      </a:r>
                    </a:p>
                  </a:txBody>
                  <a:tcPr marL="3212" marR="3212" marT="32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300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4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1652</Words>
  <Application>Microsoft Office PowerPoint</Application>
  <PresentationFormat>Widescreen</PresentationFormat>
  <Paragraphs>502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Housing Challenges in Rural Interior Alaska</vt:lpstr>
      <vt:lpstr>TCC Rural Community Needs Survey</vt:lpstr>
      <vt:lpstr>2018 Alaska Housing Assessment</vt:lpstr>
      <vt:lpstr>2018 Alaska Housing Assessment Total Annual Energy Costs</vt:lpstr>
      <vt:lpstr>Infrastructure: How to solve the Water &amp; Sewer challenge?</vt:lpstr>
      <vt:lpstr>Yukon Tanana sub-region</vt:lpstr>
      <vt:lpstr>Yukon Koyukuk sub-region</vt:lpstr>
      <vt:lpstr>Yukon Flats sub-region</vt:lpstr>
      <vt:lpstr>Upper Kuskokwim sub-region</vt:lpstr>
      <vt:lpstr>Upper Tanana sub-region</vt:lpstr>
      <vt:lpstr>Lower Yukon sub-region</vt:lpstr>
      <vt:lpstr>Region Construction Characteristics</vt:lpstr>
      <vt:lpstr>TCC Region Housing Needs Summary</vt:lpstr>
      <vt:lpstr>Upper Kuskokwim</vt:lpstr>
      <vt:lpstr>Yukon Koyukuk</vt:lpstr>
      <vt:lpstr>Yukon Tanana</vt:lpstr>
      <vt:lpstr>Yukon Flats</vt:lpstr>
      <vt:lpstr>Upper Tanana</vt:lpstr>
      <vt:lpstr>Lower Yukon</vt:lpstr>
      <vt:lpstr>Ana Baasee’ from the Zane Hills Capital/ANRI team for your participation and info!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Challenges in Rural Interior Alaska</dc:title>
  <dc:creator>Edwin Bifelt</dc:creator>
  <cp:lastModifiedBy>Edwin Bifelt</cp:lastModifiedBy>
  <cp:revision>5</cp:revision>
  <dcterms:created xsi:type="dcterms:W3CDTF">2019-02-28T22:03:23Z</dcterms:created>
  <dcterms:modified xsi:type="dcterms:W3CDTF">2019-02-28T22:18:14Z</dcterms:modified>
</cp:coreProperties>
</file>